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8" r:id="rId2"/>
    <p:sldId id="305" r:id="rId3"/>
    <p:sldId id="304" r:id="rId4"/>
    <p:sldId id="300" r:id="rId5"/>
    <p:sldId id="292" r:id="rId6"/>
    <p:sldId id="319" r:id="rId7"/>
    <p:sldId id="323" r:id="rId8"/>
    <p:sldId id="257" r:id="rId9"/>
    <p:sldId id="321" r:id="rId10"/>
    <p:sldId id="322" r:id="rId11"/>
    <p:sldId id="337" r:id="rId12"/>
    <p:sldId id="316" r:id="rId13"/>
    <p:sldId id="262" r:id="rId14"/>
    <p:sldId id="328" r:id="rId15"/>
    <p:sldId id="347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17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CC"/>
    <a:srgbClr val="C0C0C0"/>
    <a:srgbClr val="5F5F5F"/>
    <a:srgbClr val="B2B2B2"/>
    <a:srgbClr val="0099CC"/>
    <a:srgbClr val="CC3300"/>
    <a:srgbClr val="5F84DF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391" autoAdjust="0"/>
  </p:normalViewPr>
  <p:slideViewPr>
    <p:cSldViewPr>
      <p:cViewPr varScale="1">
        <p:scale>
          <a:sx n="102" d="100"/>
          <a:sy n="102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D7FFB21-9577-406A-8667-8B7FAA3D03F6}" type="datetimeFigureOut">
              <a:rPr lang="ru-RU"/>
              <a:pPr>
                <a:defRPr/>
              </a:pPr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C4FC673-6DA2-44AC-A1D4-1D4B2F71C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1DC914B-BC9A-4513-B7EF-459D56B3785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latin typeface="Arial" charset="0"/>
            </a:endParaRP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747C08-FBFC-4A6C-910F-D764EC41BECE}" type="slidenum">
              <a:rPr lang="en-US" altLang="ru-RU" smtClean="0"/>
              <a:pPr/>
              <a:t>11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6" name="Picture 24" descr="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8" name="Picture 25" descr="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0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1800" b="1" smtClean="0">
                <a:solidFill>
                  <a:schemeClr val="bg2"/>
                </a:solidFill>
              </a:rPr>
              <a:t>L/O/G/O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pPr lvl="0"/>
            <a:r>
              <a:rPr lang="en-US" altLang="ru-RU" noProof="0" smtClean="0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ru-RU" noProof="0" smtClean="0"/>
              <a:t>Образец подзаголовка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" name="Rectangle 8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AB59C2-3DC6-4D89-B6A8-56296AD2C97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51485-D618-4AA8-A73B-133EB75A757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C0E44-A374-49DB-B6BA-D136B3FB166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A144-E930-4729-917C-2986030872A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4A457-AF80-4A72-B6DF-34507808BF1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7C6C-57C7-4A8A-8EE8-F122310BCFF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0E1F2-A54C-40A7-9758-8953E3F61FF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9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21473-ED52-4060-9AF6-355F2654FE6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D294E-A2A7-4B3C-B59C-C088C8C449F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6B889-EBE5-4AF3-ABC4-8457ABD6EF3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B2FA8-7045-4E0D-B422-1745CE394B6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FFFFFF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037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pic>
        <p:nvPicPr>
          <p:cNvPr id="1050" name="Picture 26" descr="0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310C2A7-96D8-4ADA-863F-A30E9ACEE89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2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5"/>
          <p:cNvSpPr>
            <a:spLocks noGrp="1"/>
          </p:cNvSpPr>
          <p:nvPr>
            <p:ph type="title"/>
          </p:nvPr>
        </p:nvSpPr>
        <p:spPr>
          <a:xfrm>
            <a:off x="642938" y="1785938"/>
            <a:ext cx="8501062" cy="2852737"/>
          </a:xfrm>
        </p:spPr>
        <p:txBody>
          <a:bodyPr/>
          <a:lstStyle/>
          <a:p>
            <a:pPr algn="ctr"/>
            <a:r>
              <a:rPr lang="ru-RU" sz="4400" dirty="0" smtClean="0"/>
              <a:t>Формирующее оценивание: </a:t>
            </a:r>
            <a:br>
              <a:rPr lang="ru-RU" sz="4400" dirty="0" smtClean="0"/>
            </a:br>
            <a:r>
              <a:rPr lang="ru-RU" sz="4400" dirty="0" smtClean="0"/>
              <a:t>приёмы и возможности использования на современном уроке</a:t>
            </a:r>
          </a:p>
        </p:txBody>
      </p:sp>
      <p:sp>
        <p:nvSpPr>
          <p:cNvPr id="3075" name="Нижний колонтитул 3"/>
          <p:cNvSpPr>
            <a:spLocks noGrp="1"/>
          </p:cNvSpPr>
          <p:nvPr>
            <p:ph type="ftr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ru-RU" smtClean="0">
                <a:latin typeface="Arial" charset="0"/>
              </a:rPr>
              <a:t>www.themegallery.com</a:t>
            </a:r>
          </a:p>
        </p:txBody>
      </p:sp>
      <p:sp>
        <p:nvSpPr>
          <p:cNvPr id="61447" name="Freeform 7"/>
          <p:cNvSpPr>
            <a:spLocks/>
          </p:cNvSpPr>
          <p:nvPr/>
        </p:nvSpPr>
        <p:spPr bwMode="ltGray">
          <a:xfrm>
            <a:off x="-11113" y="4491038"/>
            <a:ext cx="9155113" cy="2366962"/>
          </a:xfrm>
          <a:custGeom>
            <a:avLst/>
            <a:gdLst>
              <a:gd name="T0" fmla="*/ 0 w 5767"/>
              <a:gd name="T1" fmla="*/ 0 h 1491"/>
              <a:gd name="T2" fmla="*/ 5767 w 5767"/>
              <a:gd name="T3" fmla="*/ 1049 h 1491"/>
              <a:gd name="T4" fmla="*/ 5767 w 5767"/>
              <a:gd name="T5" fmla="*/ 1481 h 1491"/>
              <a:gd name="T6" fmla="*/ 4310 w 5767"/>
              <a:gd name="T7" fmla="*/ 1491 h 1491"/>
              <a:gd name="T8" fmla="*/ 7 w 5767"/>
              <a:gd name="T9" fmla="*/ 88 h 1491"/>
              <a:gd name="T10" fmla="*/ 0 w 5767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3077" name="WordArt 4"/>
          <p:cNvSpPr>
            <a:spLocks noChangeArrowheads="1" noChangeShapeType="1" noTextEdit="1"/>
          </p:cNvSpPr>
          <p:nvPr/>
        </p:nvSpPr>
        <p:spPr bwMode="auto">
          <a:xfrm>
            <a:off x="468313" y="549275"/>
            <a:ext cx="8424862" cy="5183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7019925" y="1125538"/>
            <a:ext cx="1873250" cy="3587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142875" y="428625"/>
            <a:ext cx="7929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Муниципальное бюджетное общеобразовательное учреждение </a:t>
            </a:r>
            <a:r>
              <a:rPr lang="ru-RU" sz="2000" dirty="0" smtClean="0"/>
              <a:t>средняя </a:t>
            </a:r>
            <a:r>
              <a:rPr lang="ru-RU" sz="2000" dirty="0"/>
              <a:t>общеобразовательная </a:t>
            </a:r>
            <a:r>
              <a:rPr lang="ru-RU" sz="2000" dirty="0" smtClean="0"/>
              <a:t>школа </a:t>
            </a:r>
            <a:r>
              <a:rPr lang="ru-RU" sz="1800" dirty="0" smtClean="0"/>
              <a:t>№32 </a:t>
            </a:r>
            <a:r>
              <a:rPr lang="ru-RU" sz="2000" dirty="0" smtClean="0"/>
              <a:t>г. Ставрополя</a:t>
            </a:r>
            <a:endParaRPr lang="ru-RU" sz="2000" dirty="0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5214938" y="5143500"/>
            <a:ext cx="3714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Королева Елена Вячеславовна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81" name="TextBox 8"/>
          <p:cNvSpPr txBox="1">
            <a:spLocks noChangeArrowheads="1"/>
          </p:cNvSpPr>
          <p:nvPr/>
        </p:nvSpPr>
        <p:spPr bwMode="auto">
          <a:xfrm>
            <a:off x="4286250" y="6215063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 smtClean="0"/>
              <a:t>2025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776128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E6A502"/>
                </a:solidFill>
              </a:rPr>
              <a:t>Формирующее оценивание для </a:t>
            </a:r>
            <a:r>
              <a:rPr lang="ru-RU" u="sng" dirty="0" smtClean="0">
                <a:solidFill>
                  <a:srgbClr val="E6A502"/>
                </a:solidFill>
              </a:rPr>
              <a:t>обучающихся</a:t>
            </a:r>
            <a:endParaRPr lang="ru-RU" u="sng" dirty="0">
              <a:solidFill>
                <a:srgbClr val="E6A502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endParaRPr lang="ru-RU" dirty="0" smtClean="0"/>
          </a:p>
          <a:p>
            <a:pPr algn="ctr" eaLnBrk="1" hangingPunct="1">
              <a:buClr>
                <a:schemeClr val="tx2">
                  <a:lumMod val="20000"/>
                  <a:lumOff val="80000"/>
                </a:schemeClr>
              </a:buClr>
              <a:buFontTx/>
              <a:buNone/>
              <a:defRPr/>
            </a:pPr>
            <a:r>
              <a:rPr lang="ru-RU" u="sng" dirty="0" smtClean="0">
                <a:solidFill>
                  <a:srgbClr val="E6A502"/>
                </a:solidFill>
              </a:rPr>
              <a:t>может помогать:</a:t>
            </a:r>
            <a:endParaRPr lang="ru-RU" dirty="0" smtClean="0"/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учиться на ошибках;</a:t>
            </a:r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понять, что важно; </a:t>
            </a:r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понять, что у них получается;</a:t>
            </a:r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обнаруживать, что они не знают;</a:t>
            </a:r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обнаруживать, что они не умеют делать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36"/>
          <p:cNvGrpSpPr>
            <a:grpSpLocks/>
          </p:cNvGrpSpPr>
          <p:nvPr/>
        </p:nvGrpSpPr>
        <p:grpSpPr bwMode="auto">
          <a:xfrm>
            <a:off x="500063" y="1643063"/>
            <a:ext cx="8424862" cy="936625"/>
            <a:chOff x="720" y="1392"/>
            <a:chExt cx="4058" cy="480"/>
          </a:xfrm>
        </p:grpSpPr>
        <p:sp>
          <p:nvSpPr>
            <p:cNvPr id="6181" name="AutoShape 37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3336" name="Group 3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83" name="AutoShape 39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84" name="AutoShape 40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8326438" cy="746125"/>
          </a:xfrm>
        </p:spPr>
        <p:txBody>
          <a:bodyPr/>
          <a:lstStyle/>
          <a:p>
            <a:pPr algn="ctr" eaLnBrk="1" hangingPunct="1"/>
            <a:r>
              <a:rPr lang="ru-RU" altLang="ko-KR" sz="3200" smtClean="0"/>
              <a:t>Этапы введения техник </a:t>
            </a:r>
            <a:endParaRPr lang="en-US" altLang="ru-RU" sz="3200" smtClean="0"/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>
            <a:off x="428625" y="2857500"/>
            <a:ext cx="8497888" cy="1079500"/>
            <a:chOff x="720" y="1392"/>
            <a:chExt cx="4058" cy="480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3332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0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51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3317" name="Group 8"/>
          <p:cNvGrpSpPr>
            <a:grpSpLocks/>
          </p:cNvGrpSpPr>
          <p:nvPr/>
        </p:nvGrpSpPr>
        <p:grpSpPr bwMode="auto">
          <a:xfrm>
            <a:off x="428625" y="4143375"/>
            <a:ext cx="8496300" cy="792163"/>
            <a:chOff x="720" y="1392"/>
            <a:chExt cx="4058" cy="480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3328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5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56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3318" name="Group 13"/>
          <p:cNvGrpSpPr>
            <a:grpSpLocks/>
          </p:cNvGrpSpPr>
          <p:nvPr/>
        </p:nvGrpSpPr>
        <p:grpSpPr bwMode="auto">
          <a:xfrm>
            <a:off x="428625" y="5143500"/>
            <a:ext cx="8569325" cy="1008063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13324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3319" name="Прямоугольник 36"/>
          <p:cNvSpPr>
            <a:spLocks noChangeArrowheads="1"/>
          </p:cNvSpPr>
          <p:nvPr/>
        </p:nvSpPr>
        <p:spPr bwMode="auto">
          <a:xfrm>
            <a:off x="500063" y="1643063"/>
            <a:ext cx="8358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решить, что надо узнать посредством</a:t>
            </a:r>
          </a:p>
          <a:p>
            <a:pPr algn="ctr"/>
            <a:r>
              <a:rPr lang="ru-RU"/>
              <a:t> внутриклассного оценивания</a:t>
            </a:r>
          </a:p>
        </p:txBody>
      </p:sp>
      <p:sp>
        <p:nvSpPr>
          <p:cNvPr id="13320" name="Прямоугольник 37"/>
          <p:cNvSpPr>
            <a:spLocks noChangeArrowheads="1"/>
          </p:cNvSpPr>
          <p:nvPr/>
        </p:nvSpPr>
        <p:spPr bwMode="auto">
          <a:xfrm>
            <a:off x="500063" y="3000375"/>
            <a:ext cx="8429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выбрать техники, соответствующие стилю </a:t>
            </a:r>
          </a:p>
          <a:p>
            <a:pPr algn="ctr"/>
            <a:r>
              <a:rPr lang="ru-RU"/>
              <a:t>работы преподавателя</a:t>
            </a:r>
          </a:p>
        </p:txBody>
      </p:sp>
      <p:sp>
        <p:nvSpPr>
          <p:cNvPr id="13321" name="Прямоугольник 38"/>
          <p:cNvSpPr>
            <a:spLocks noChangeArrowheads="1"/>
          </p:cNvSpPr>
          <p:nvPr/>
        </p:nvSpPr>
        <p:spPr bwMode="auto">
          <a:xfrm>
            <a:off x="500063" y="4286250"/>
            <a:ext cx="8429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объяснить  цель происходящего ученикам</a:t>
            </a:r>
          </a:p>
        </p:txBody>
      </p:sp>
      <p:sp>
        <p:nvSpPr>
          <p:cNvPr id="13322" name="Прямоугольник 39"/>
          <p:cNvSpPr>
            <a:spLocks noChangeArrowheads="1"/>
          </p:cNvSpPr>
          <p:nvPr/>
        </p:nvSpPr>
        <p:spPr bwMode="auto">
          <a:xfrm>
            <a:off x="428625" y="5214938"/>
            <a:ext cx="8501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после завершения оценить  результаты и определить, </a:t>
            </a:r>
          </a:p>
          <a:p>
            <a:pPr algn="ctr"/>
            <a:r>
              <a:rPr lang="ru-RU"/>
              <a:t>что надо изменить в учебном процессе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Freeform 4"/>
          <p:cNvSpPr>
            <a:spLocks/>
          </p:cNvSpPr>
          <p:nvPr/>
        </p:nvSpPr>
        <p:spPr bwMode="ltGray">
          <a:xfrm>
            <a:off x="-11113" y="4491038"/>
            <a:ext cx="9155113" cy="2366962"/>
          </a:xfrm>
          <a:custGeom>
            <a:avLst/>
            <a:gdLst>
              <a:gd name="T0" fmla="*/ 0 w 5767"/>
              <a:gd name="T1" fmla="*/ 0 h 1491"/>
              <a:gd name="T2" fmla="*/ 5767 w 5767"/>
              <a:gd name="T3" fmla="*/ 1049 h 1491"/>
              <a:gd name="T4" fmla="*/ 5767 w 5767"/>
              <a:gd name="T5" fmla="*/ 1481 h 1491"/>
              <a:gd name="T6" fmla="*/ 4310 w 5767"/>
              <a:gd name="T7" fmla="*/ 1491 h 1491"/>
              <a:gd name="T8" fmla="*/ 7 w 5767"/>
              <a:gd name="T9" fmla="*/ 88 h 1491"/>
              <a:gd name="T10" fmla="*/ 0 w 5767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Будьте уверены, что каждый ученик может стать лучше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Создавайте среду, способствующую партнёрству учителя и учеников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Используйте оценивание, чтобы получать информацию об учении и преподавании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Обсуждайте с учениками результаты оценивания и вместе устанавливайте ясные и достижимые учебные цели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Используйте обратную связь, помогая ученикам определить свои следующие шаги и то, как их осуществить </a:t>
            </a:r>
          </a:p>
        </p:txBody>
      </p:sp>
      <p:grpSp>
        <p:nvGrpSpPr>
          <p:cNvPr id="14340" name="Group 6"/>
          <p:cNvGrpSpPr>
            <a:grpSpLocks/>
          </p:cNvGrpSpPr>
          <p:nvPr/>
        </p:nvGrpSpPr>
        <p:grpSpPr bwMode="auto">
          <a:xfrm>
            <a:off x="395288" y="1557338"/>
            <a:ext cx="360362" cy="358775"/>
            <a:chOff x="471" y="272"/>
            <a:chExt cx="1161" cy="1539"/>
          </a:xfrm>
        </p:grpSpPr>
        <p:sp>
          <p:nvSpPr>
            <p:cNvPr id="14354" name="Oval 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85000" name="AutoShape 8"/>
            <p:cNvSpPr>
              <a:spLocks noChangeArrowheads="1"/>
            </p:cNvSpPr>
            <p:nvPr/>
          </p:nvSpPr>
          <p:spPr bwMode="ltGray">
            <a:xfrm>
              <a:off x="471" y="272"/>
              <a:ext cx="1161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grpSp>
        <p:nvGrpSpPr>
          <p:cNvPr id="14341" name="Group 9"/>
          <p:cNvGrpSpPr>
            <a:grpSpLocks/>
          </p:cNvGrpSpPr>
          <p:nvPr/>
        </p:nvGrpSpPr>
        <p:grpSpPr bwMode="auto">
          <a:xfrm>
            <a:off x="395288" y="2276475"/>
            <a:ext cx="360362" cy="358775"/>
            <a:chOff x="471" y="272"/>
            <a:chExt cx="1161" cy="1539"/>
          </a:xfrm>
        </p:grpSpPr>
        <p:sp>
          <p:nvSpPr>
            <p:cNvPr id="14352" name="Oval 1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85003" name="AutoShape 11"/>
            <p:cNvSpPr>
              <a:spLocks noChangeArrowheads="1"/>
            </p:cNvSpPr>
            <p:nvPr/>
          </p:nvSpPr>
          <p:spPr bwMode="ltGray">
            <a:xfrm>
              <a:off x="471" y="272"/>
              <a:ext cx="1161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grpSp>
        <p:nvGrpSpPr>
          <p:cNvPr id="14342" name="Group 12"/>
          <p:cNvGrpSpPr>
            <a:grpSpLocks/>
          </p:cNvGrpSpPr>
          <p:nvPr/>
        </p:nvGrpSpPr>
        <p:grpSpPr bwMode="auto">
          <a:xfrm>
            <a:off x="395288" y="3068638"/>
            <a:ext cx="360362" cy="358775"/>
            <a:chOff x="471" y="272"/>
            <a:chExt cx="1161" cy="1539"/>
          </a:xfrm>
        </p:grpSpPr>
        <p:sp>
          <p:nvSpPr>
            <p:cNvPr id="14350" name="Oval 13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85006" name="AutoShape 14"/>
            <p:cNvSpPr>
              <a:spLocks noChangeArrowheads="1"/>
            </p:cNvSpPr>
            <p:nvPr/>
          </p:nvSpPr>
          <p:spPr bwMode="ltGray">
            <a:xfrm>
              <a:off x="471" y="272"/>
              <a:ext cx="1161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grpSp>
        <p:nvGrpSpPr>
          <p:cNvPr id="14343" name="Group 15"/>
          <p:cNvGrpSpPr>
            <a:grpSpLocks/>
          </p:cNvGrpSpPr>
          <p:nvPr/>
        </p:nvGrpSpPr>
        <p:grpSpPr bwMode="auto">
          <a:xfrm>
            <a:off x="395288" y="3860800"/>
            <a:ext cx="360362" cy="358775"/>
            <a:chOff x="471" y="272"/>
            <a:chExt cx="1161" cy="1539"/>
          </a:xfrm>
        </p:grpSpPr>
        <p:sp>
          <p:nvSpPr>
            <p:cNvPr id="14348" name="Oval 16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85009" name="AutoShape 17"/>
            <p:cNvSpPr>
              <a:spLocks noChangeArrowheads="1"/>
            </p:cNvSpPr>
            <p:nvPr/>
          </p:nvSpPr>
          <p:spPr bwMode="ltGray">
            <a:xfrm>
              <a:off x="471" y="272"/>
              <a:ext cx="1161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grpSp>
        <p:nvGrpSpPr>
          <p:cNvPr id="14344" name="Group 18"/>
          <p:cNvGrpSpPr>
            <a:grpSpLocks/>
          </p:cNvGrpSpPr>
          <p:nvPr/>
        </p:nvGrpSpPr>
        <p:grpSpPr bwMode="auto">
          <a:xfrm>
            <a:off x="395288" y="4941888"/>
            <a:ext cx="360362" cy="358775"/>
            <a:chOff x="471" y="272"/>
            <a:chExt cx="1161" cy="1539"/>
          </a:xfrm>
        </p:grpSpPr>
        <p:sp>
          <p:nvSpPr>
            <p:cNvPr id="14346" name="Oval 19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85012" name="AutoShape 20"/>
            <p:cNvSpPr>
              <a:spLocks noChangeArrowheads="1"/>
            </p:cNvSpPr>
            <p:nvPr/>
          </p:nvSpPr>
          <p:spPr bwMode="ltGray">
            <a:xfrm>
              <a:off x="471" y="272"/>
              <a:ext cx="1161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sp>
        <p:nvSpPr>
          <p:cNvPr id="14345" name="Text Box 21"/>
          <p:cNvSpPr txBox="1">
            <a:spLocks noChangeArrowheads="1"/>
          </p:cNvSpPr>
          <p:nvPr/>
        </p:nvSpPr>
        <p:spPr bwMode="auto">
          <a:xfrm>
            <a:off x="611188" y="404813"/>
            <a:ext cx="6408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b="1">
                <a:solidFill>
                  <a:srgbClr val="0000CC"/>
                </a:solidFill>
              </a:rPr>
              <a:t>Рекомендации учителю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9" name="Freeform 37"/>
          <p:cNvSpPr>
            <a:spLocks/>
          </p:cNvSpPr>
          <p:nvPr/>
        </p:nvSpPr>
        <p:spPr bwMode="ltGray">
          <a:xfrm>
            <a:off x="-11113" y="4491038"/>
            <a:ext cx="9155113" cy="2366962"/>
          </a:xfrm>
          <a:custGeom>
            <a:avLst/>
            <a:gdLst>
              <a:gd name="T0" fmla="*/ 0 w 5767"/>
              <a:gd name="T1" fmla="*/ 0 h 1491"/>
              <a:gd name="T2" fmla="*/ 5767 w 5767"/>
              <a:gd name="T3" fmla="*/ 1049 h 1491"/>
              <a:gd name="T4" fmla="*/ 5767 w 5767"/>
              <a:gd name="T5" fmla="*/ 1481 h 1491"/>
              <a:gd name="T6" fmla="*/ 4310 w 5767"/>
              <a:gd name="T7" fmla="*/ 1491 h 1491"/>
              <a:gd name="T8" fmla="*/ 7 w 5767"/>
              <a:gd name="T9" fmla="*/ 88 h 1491"/>
              <a:gd name="T10" fmla="*/ 0 w 5767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Техники формирующего оценивания</a:t>
            </a:r>
            <a:endParaRPr lang="en-US" altLang="ru-RU" sz="3200" smtClean="0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gray">
          <a:xfrm>
            <a:off x="323850" y="3357563"/>
            <a:ext cx="2543175" cy="1311275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395288" y="3573463"/>
            <a:ext cx="2447925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gray">
          <a:xfrm>
            <a:off x="179388" y="3716338"/>
            <a:ext cx="26654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200">
                <a:cs typeface="Arial" charset="0"/>
              </a:rPr>
              <a:t>Опросники самодиагностики</a:t>
            </a:r>
            <a:endParaRPr lang="en-US" altLang="ru-RU" sz="2200">
              <a:cs typeface="Arial" charset="0"/>
            </a:endParaRP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gray">
          <a:xfrm>
            <a:off x="1042988" y="1628775"/>
            <a:ext cx="2543175" cy="12954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68" name="AutoShape 9"/>
          <p:cNvSpPr>
            <a:spLocks noChangeArrowheads="1"/>
          </p:cNvSpPr>
          <p:nvPr/>
        </p:nvSpPr>
        <p:spPr bwMode="gray">
          <a:xfrm>
            <a:off x="1116013" y="1773238"/>
            <a:ext cx="2408237" cy="10080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gray">
          <a:xfrm>
            <a:off x="1258888" y="1916113"/>
            <a:ext cx="216058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charset="0"/>
              </a:rPr>
              <a:t>Недельные отчёты</a:t>
            </a:r>
            <a:endParaRPr lang="en-US" altLang="ru-RU" sz="1400" b="1">
              <a:cs typeface="Arial" charset="0"/>
            </a:endParaRPr>
          </a:p>
        </p:txBody>
      </p:sp>
      <p:sp>
        <p:nvSpPr>
          <p:cNvPr id="15370" name="AutoShape 12"/>
          <p:cNvSpPr>
            <a:spLocks noChangeArrowheads="1"/>
          </p:cNvSpPr>
          <p:nvPr/>
        </p:nvSpPr>
        <p:spPr bwMode="gray">
          <a:xfrm>
            <a:off x="6443663" y="3716338"/>
            <a:ext cx="2543175" cy="1154112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71" name="AutoShape 13"/>
          <p:cNvSpPr>
            <a:spLocks noChangeArrowheads="1"/>
          </p:cNvSpPr>
          <p:nvPr/>
        </p:nvSpPr>
        <p:spPr bwMode="gray">
          <a:xfrm>
            <a:off x="6516688" y="4005263"/>
            <a:ext cx="2408237" cy="647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white">
          <a:xfrm>
            <a:off x="6475413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altLang="ru-RU" sz="20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3" name="Text Box 9"/>
          <p:cNvSpPr txBox="1">
            <a:spLocks noChangeArrowheads="1"/>
          </p:cNvSpPr>
          <p:nvPr/>
        </p:nvSpPr>
        <p:spPr bwMode="gray">
          <a:xfrm>
            <a:off x="6588125" y="4076700"/>
            <a:ext cx="23161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charset="0"/>
              </a:rPr>
              <a:t>Рубрики</a:t>
            </a:r>
            <a:endParaRPr lang="en-US" altLang="ru-RU">
              <a:cs typeface="Arial" charset="0"/>
            </a:endParaRPr>
          </a:p>
        </p:txBody>
      </p:sp>
      <p:sp>
        <p:nvSpPr>
          <p:cNvPr id="15374" name="AutoShape 16"/>
          <p:cNvSpPr>
            <a:spLocks noChangeArrowheads="1"/>
          </p:cNvSpPr>
          <p:nvPr/>
        </p:nvSpPr>
        <p:spPr bwMode="gray">
          <a:xfrm>
            <a:off x="971550" y="5300663"/>
            <a:ext cx="2543175" cy="122555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75" name="AutoShape 17"/>
          <p:cNvSpPr>
            <a:spLocks noChangeArrowheads="1"/>
          </p:cNvSpPr>
          <p:nvPr/>
        </p:nvSpPr>
        <p:spPr bwMode="gray">
          <a:xfrm>
            <a:off x="1042988" y="5516563"/>
            <a:ext cx="2408237" cy="7921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76" name="Text Box 9"/>
          <p:cNvSpPr txBox="1">
            <a:spLocks noChangeArrowheads="1"/>
          </p:cNvSpPr>
          <p:nvPr/>
        </p:nvSpPr>
        <p:spPr bwMode="gray">
          <a:xfrm>
            <a:off x="1116013" y="5734050"/>
            <a:ext cx="23161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charset="0"/>
              </a:rPr>
              <a:t>Портфолио</a:t>
            </a:r>
            <a:endParaRPr lang="en-US" altLang="ru-RU">
              <a:cs typeface="Arial" charset="0"/>
            </a:endParaRPr>
          </a:p>
        </p:txBody>
      </p:sp>
      <p:grpSp>
        <p:nvGrpSpPr>
          <p:cNvPr id="15377" name="Group 20"/>
          <p:cNvGrpSpPr>
            <a:grpSpLocks/>
          </p:cNvGrpSpPr>
          <p:nvPr/>
        </p:nvGrpSpPr>
        <p:grpSpPr bwMode="auto">
          <a:xfrm>
            <a:off x="3171825" y="2667000"/>
            <a:ext cx="2819400" cy="2803525"/>
            <a:chOff x="1968" y="1488"/>
            <a:chExt cx="1776" cy="1766"/>
          </a:xfrm>
        </p:grpSpPr>
        <p:sp>
          <p:nvSpPr>
            <p:cNvPr id="2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3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5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sp>
        <p:nvSpPr>
          <p:cNvPr id="15378" name="AutoShape 27"/>
          <p:cNvSpPr>
            <a:spLocks noChangeArrowheads="1"/>
          </p:cNvSpPr>
          <p:nvPr/>
        </p:nvSpPr>
        <p:spPr bwMode="gray">
          <a:xfrm>
            <a:off x="6011863" y="1773238"/>
            <a:ext cx="2543175" cy="1296987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79" name="AutoShape 28"/>
          <p:cNvSpPr>
            <a:spLocks noChangeArrowheads="1"/>
          </p:cNvSpPr>
          <p:nvPr/>
        </p:nvSpPr>
        <p:spPr bwMode="gray">
          <a:xfrm>
            <a:off x="6084888" y="2060575"/>
            <a:ext cx="2408237" cy="7921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80" name="Text Box 29"/>
          <p:cNvSpPr txBox="1">
            <a:spLocks noChangeArrowheads="1"/>
          </p:cNvSpPr>
          <p:nvPr/>
        </p:nvSpPr>
        <p:spPr bwMode="auto">
          <a:xfrm>
            <a:off x="6227763" y="2205038"/>
            <a:ext cx="2449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Карты понятий</a:t>
            </a:r>
          </a:p>
        </p:txBody>
      </p:sp>
      <p:sp>
        <p:nvSpPr>
          <p:cNvPr id="15381" name="AutoShape 30"/>
          <p:cNvSpPr>
            <a:spLocks noChangeArrowheads="1"/>
          </p:cNvSpPr>
          <p:nvPr/>
        </p:nvSpPr>
        <p:spPr bwMode="gray">
          <a:xfrm>
            <a:off x="5508625" y="5300663"/>
            <a:ext cx="2543175" cy="1368425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82" name="AutoShape 33"/>
          <p:cNvSpPr>
            <a:spLocks noChangeArrowheads="1"/>
          </p:cNvSpPr>
          <p:nvPr/>
        </p:nvSpPr>
        <p:spPr bwMode="gray">
          <a:xfrm>
            <a:off x="5580063" y="5445125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83" name="AutoShape 35"/>
          <p:cNvSpPr>
            <a:spLocks noChangeArrowheads="1"/>
          </p:cNvSpPr>
          <p:nvPr/>
        </p:nvSpPr>
        <p:spPr bwMode="gray">
          <a:xfrm>
            <a:off x="5580063" y="5445125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384" name="Text Box 36"/>
          <p:cNvSpPr txBox="1">
            <a:spLocks noChangeArrowheads="1"/>
          </p:cNvSpPr>
          <p:nvPr/>
        </p:nvSpPr>
        <p:spPr bwMode="auto">
          <a:xfrm>
            <a:off x="5651500" y="5589588"/>
            <a:ext cx="223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/>
              <a:t>Составление тестов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Ошибки при переходе к ФО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115300" cy="5070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Невнимание к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социокультурным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факторам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Противоречия между формирующим 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суммативным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оцениванием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Строго авторитарный тип преподавания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Сравнение результатов оценивания со среднестатистическими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Отсутствие четко проработанных критериев, единых для всей школы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Внимание только к результату, невнимание к пути его достижения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1857375"/>
            <a:ext cx="82867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/>
              <a:t>«…каждому образовательному учреждению необходимо разработать систему оценивания, включающую в себя формирующее и суммативное оценивание и комплексно оценивающую предметные и метапредметные достижения учащихся»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ja.ucoz.ru/_si/1/542689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164" y="-12748"/>
            <a:ext cx="6597180" cy="684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68672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7243" y="1533525"/>
            <a:ext cx="5189514" cy="50196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41085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0389" y="1533525"/>
            <a:ext cx="4483221" cy="50196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38946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6464175" cy="622664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40472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3620"/>
            <a:ext cx="6076578" cy="649832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Ученик должен уметь: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соотносить свои действия с планируемыми результатами;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осуществлять контроль своей деятельности,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уметь оценивать правильность выполнения учебной задачи;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владеть основами самоконтроля, самооценки;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контролировать процесс и результаты своей деятельности;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вносить коррективы и адекватно оценивать свои достижения.</a:t>
            </a: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395288" y="1700213"/>
            <a:ext cx="381000" cy="381000"/>
            <a:chOff x="2078" y="1680"/>
            <a:chExt cx="1615" cy="1615"/>
          </a:xfrm>
        </p:grpSpPr>
        <p:sp>
          <p:nvSpPr>
            <p:cNvPr id="4136" name="Oval 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37" name="Oval 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63" name="Oval 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39" name="Oval 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665" name="Oval 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41" name="Oval 1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101" name="Group 11"/>
          <p:cNvGrpSpPr>
            <a:grpSpLocks/>
          </p:cNvGrpSpPr>
          <p:nvPr/>
        </p:nvGrpSpPr>
        <p:grpSpPr bwMode="auto">
          <a:xfrm>
            <a:off x="395288" y="2492375"/>
            <a:ext cx="381000" cy="381000"/>
            <a:chOff x="2078" y="1680"/>
            <a:chExt cx="1615" cy="1615"/>
          </a:xfrm>
        </p:grpSpPr>
        <p:sp>
          <p:nvSpPr>
            <p:cNvPr id="4130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31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70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33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672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35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102" name="Group 18"/>
          <p:cNvGrpSpPr>
            <a:grpSpLocks/>
          </p:cNvGrpSpPr>
          <p:nvPr/>
        </p:nvGrpSpPr>
        <p:grpSpPr bwMode="auto">
          <a:xfrm>
            <a:off x="395288" y="4652963"/>
            <a:ext cx="381000" cy="381000"/>
            <a:chOff x="2078" y="1680"/>
            <a:chExt cx="1615" cy="1615"/>
          </a:xfrm>
        </p:grpSpPr>
        <p:sp>
          <p:nvSpPr>
            <p:cNvPr id="4124" name="Oval 1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25" name="Oval 2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77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27" name="Oval 2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679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29" name="Oval 2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103" name="Group 25"/>
          <p:cNvGrpSpPr>
            <a:grpSpLocks/>
          </p:cNvGrpSpPr>
          <p:nvPr/>
        </p:nvGrpSpPr>
        <p:grpSpPr bwMode="auto">
          <a:xfrm>
            <a:off x="395288" y="5516563"/>
            <a:ext cx="381000" cy="381000"/>
            <a:chOff x="2078" y="1680"/>
            <a:chExt cx="1615" cy="1615"/>
          </a:xfrm>
        </p:grpSpPr>
        <p:sp>
          <p:nvSpPr>
            <p:cNvPr id="4118" name="Oval 2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19" name="Oval 2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84" name="Oval 28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21" name="Oval 2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686" name="Oval 3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23" name="Oval 3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104" name="Group 32"/>
          <p:cNvGrpSpPr>
            <a:grpSpLocks/>
          </p:cNvGrpSpPr>
          <p:nvPr/>
        </p:nvGrpSpPr>
        <p:grpSpPr bwMode="auto">
          <a:xfrm>
            <a:off x="395288" y="3789363"/>
            <a:ext cx="381000" cy="381000"/>
            <a:chOff x="2078" y="1680"/>
            <a:chExt cx="1615" cy="1615"/>
          </a:xfrm>
        </p:grpSpPr>
        <p:sp>
          <p:nvSpPr>
            <p:cNvPr id="4112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13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91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15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693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17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grpSp>
        <p:nvGrpSpPr>
          <p:cNvPr id="4105" name="Group 39"/>
          <p:cNvGrpSpPr>
            <a:grpSpLocks/>
          </p:cNvGrpSpPr>
          <p:nvPr/>
        </p:nvGrpSpPr>
        <p:grpSpPr bwMode="auto">
          <a:xfrm>
            <a:off x="395288" y="2997200"/>
            <a:ext cx="381000" cy="381000"/>
            <a:chOff x="2078" y="1680"/>
            <a:chExt cx="1615" cy="1615"/>
          </a:xfrm>
        </p:grpSpPr>
        <p:sp>
          <p:nvSpPr>
            <p:cNvPr id="4106" name="Oval 4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4107" name="Oval 4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70698" name="Oval 42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09" name="Oval 4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70700" name="Oval 44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4111" name="Oval 4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93221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1120"/>
            <a:ext cx="6920111" cy="644528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179545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-314326"/>
            <a:ext cx="7153275" cy="717232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660349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403"/>
            <a:ext cx="7591053" cy="666959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ru-RU" smtClean="0"/>
              <a:t>www.themegallery.com</a:t>
            </a:r>
            <a:endParaRPr lang="en-US" altLang="ru-RU"/>
          </a:p>
        </p:txBody>
      </p:sp>
      <p:pic>
        <p:nvPicPr>
          <p:cNvPr id="5" name="Picture 2" descr="https://aja.ucoz.ru/_si/1/21980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645231" cy="611425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Freeform 4"/>
          <p:cNvSpPr>
            <a:spLocks/>
          </p:cNvSpPr>
          <p:nvPr/>
        </p:nvSpPr>
        <p:spPr bwMode="ltGray">
          <a:xfrm>
            <a:off x="-11113" y="4491038"/>
            <a:ext cx="9155113" cy="2366962"/>
          </a:xfrm>
          <a:custGeom>
            <a:avLst/>
            <a:gdLst>
              <a:gd name="T0" fmla="*/ 0 w 5767"/>
              <a:gd name="T1" fmla="*/ 0 h 1491"/>
              <a:gd name="T2" fmla="*/ 5767 w 5767"/>
              <a:gd name="T3" fmla="*/ 1049 h 1491"/>
              <a:gd name="T4" fmla="*/ 5767 w 5767"/>
              <a:gd name="T5" fmla="*/ 1481 h 1491"/>
              <a:gd name="T6" fmla="*/ 4310 w 5767"/>
              <a:gd name="T7" fmla="*/ 1491 h 1491"/>
              <a:gd name="T8" fmla="*/ 7 w 5767"/>
              <a:gd name="T9" fmla="*/ 88 h 1491"/>
              <a:gd name="T10" fmla="*/ 0 w 5767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33795" name="WordArt 5"/>
          <p:cNvSpPr>
            <a:spLocks noChangeArrowheads="1" noChangeShapeType="1" noTextEdit="1"/>
          </p:cNvSpPr>
          <p:nvPr/>
        </p:nvSpPr>
        <p:spPr bwMode="auto">
          <a:xfrm>
            <a:off x="611188" y="2133600"/>
            <a:ext cx="7704137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Формирующее оценивание – </a:t>
            </a:r>
            <a:br>
              <a:rPr lang="ru-RU" altLang="ru-RU" smtClean="0"/>
            </a:br>
            <a:r>
              <a:rPr lang="ru-RU" altLang="ru-RU" smtClean="0"/>
              <a:t>это «оценивание для обучения»</a:t>
            </a:r>
            <a:endParaRPr lang="en-US" altLang="ru-RU" sz="4400" smtClean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gray">
          <a:xfrm>
            <a:off x="0" y="1557338"/>
            <a:ext cx="8316913" cy="1655762"/>
          </a:xfrm>
          <a:prstGeom prst="rect">
            <a:avLst/>
          </a:prstGeom>
          <a:gradFill rotWithShape="1">
            <a:gsLst>
              <a:gs pos="0">
                <a:srgbClr val="004B70">
                  <a:alpha val="79999"/>
                </a:srgbClr>
              </a:gs>
              <a:gs pos="100000">
                <a:srgbClr val="E9893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7559675" y="1557338"/>
            <a:ext cx="1584325" cy="1655762"/>
            <a:chOff x="1488" y="1968"/>
            <a:chExt cx="432" cy="432"/>
          </a:xfrm>
        </p:grpSpPr>
        <p:grpSp>
          <p:nvGrpSpPr>
            <p:cNvPr id="5139" name="Group 5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5141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altLang="ru-RU"/>
              </a:p>
            </p:txBody>
          </p:sp>
          <p:sp>
            <p:nvSpPr>
              <p:cNvPr id="5142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14 w 1321"/>
                  <a:gd name="T1" fmla="*/ 89 h 712"/>
                  <a:gd name="T2" fmla="*/ 1027 w 1321"/>
                  <a:gd name="T3" fmla="*/ 98 h 712"/>
                  <a:gd name="T4" fmla="*/ 1030 w 1321"/>
                  <a:gd name="T5" fmla="*/ 106 h 712"/>
                  <a:gd name="T6" fmla="*/ 1025 w 1321"/>
                  <a:gd name="T7" fmla="*/ 114 h 712"/>
                  <a:gd name="T8" fmla="*/ 1012 w 1321"/>
                  <a:gd name="T9" fmla="*/ 120 h 712"/>
                  <a:gd name="T10" fmla="*/ 992 w 1321"/>
                  <a:gd name="T11" fmla="*/ 128 h 712"/>
                  <a:gd name="T12" fmla="*/ 966 w 1321"/>
                  <a:gd name="T13" fmla="*/ 134 h 712"/>
                  <a:gd name="T14" fmla="*/ 933 w 1321"/>
                  <a:gd name="T15" fmla="*/ 139 h 712"/>
                  <a:gd name="T16" fmla="*/ 895 w 1321"/>
                  <a:gd name="T17" fmla="*/ 144 h 712"/>
                  <a:gd name="T18" fmla="*/ 852 w 1321"/>
                  <a:gd name="T19" fmla="*/ 148 h 712"/>
                  <a:gd name="T20" fmla="*/ 804 w 1321"/>
                  <a:gd name="T21" fmla="*/ 151 h 712"/>
                  <a:gd name="T22" fmla="*/ 754 w 1321"/>
                  <a:gd name="T23" fmla="*/ 152 h 712"/>
                  <a:gd name="T24" fmla="*/ 699 w 1321"/>
                  <a:gd name="T25" fmla="*/ 156 h 712"/>
                  <a:gd name="T26" fmla="*/ 643 w 1321"/>
                  <a:gd name="T27" fmla="*/ 157 h 712"/>
                  <a:gd name="T28" fmla="*/ 621 w 1321"/>
                  <a:gd name="T29" fmla="*/ 158 h 712"/>
                  <a:gd name="T30" fmla="*/ 372 w 1321"/>
                  <a:gd name="T31" fmla="*/ 158 h 712"/>
                  <a:gd name="T32" fmla="*/ 368 w 1321"/>
                  <a:gd name="T33" fmla="*/ 158 h 712"/>
                  <a:gd name="T34" fmla="*/ 319 w 1321"/>
                  <a:gd name="T35" fmla="*/ 157 h 712"/>
                  <a:gd name="T36" fmla="*/ 272 w 1321"/>
                  <a:gd name="T37" fmla="*/ 156 h 712"/>
                  <a:gd name="T38" fmla="*/ 227 w 1321"/>
                  <a:gd name="T39" fmla="*/ 154 h 712"/>
                  <a:gd name="T40" fmla="*/ 183 w 1321"/>
                  <a:gd name="T41" fmla="*/ 151 h 712"/>
                  <a:gd name="T42" fmla="*/ 146 w 1321"/>
                  <a:gd name="T43" fmla="*/ 150 h 712"/>
                  <a:gd name="T44" fmla="*/ 112 w 1321"/>
                  <a:gd name="T45" fmla="*/ 146 h 712"/>
                  <a:gd name="T46" fmla="*/ 77 w 1321"/>
                  <a:gd name="T47" fmla="*/ 143 h 712"/>
                  <a:gd name="T48" fmla="*/ 54 w 1321"/>
                  <a:gd name="T49" fmla="*/ 140 h 712"/>
                  <a:gd name="T50" fmla="*/ 26 w 1321"/>
                  <a:gd name="T51" fmla="*/ 134 h 712"/>
                  <a:gd name="T52" fmla="*/ 18 w 1321"/>
                  <a:gd name="T53" fmla="*/ 129 h 712"/>
                  <a:gd name="T54" fmla="*/ 6 w 1321"/>
                  <a:gd name="T55" fmla="*/ 123 h 712"/>
                  <a:gd name="T56" fmla="*/ 0 w 1321"/>
                  <a:gd name="T57" fmla="*/ 116 h 712"/>
                  <a:gd name="T58" fmla="*/ 0 w 1321"/>
                  <a:gd name="T59" fmla="*/ 115 h 712"/>
                  <a:gd name="T60" fmla="*/ 4 w 1321"/>
                  <a:gd name="T61" fmla="*/ 106 h 712"/>
                  <a:gd name="T62" fmla="*/ 16 w 1321"/>
                  <a:gd name="T63" fmla="*/ 99 h 712"/>
                  <a:gd name="T64" fmla="*/ 38 w 1321"/>
                  <a:gd name="T65" fmla="*/ 82 h 712"/>
                  <a:gd name="T66" fmla="*/ 73 w 1321"/>
                  <a:gd name="T67" fmla="*/ 66 h 712"/>
                  <a:gd name="T68" fmla="*/ 116 w 1321"/>
                  <a:gd name="T69" fmla="*/ 53 h 712"/>
                  <a:gd name="T70" fmla="*/ 160 w 1321"/>
                  <a:gd name="T71" fmla="*/ 38 h 712"/>
                  <a:gd name="T72" fmla="*/ 211 w 1321"/>
                  <a:gd name="T73" fmla="*/ 27 h 712"/>
                  <a:gd name="T74" fmla="*/ 267 w 1321"/>
                  <a:gd name="T75" fmla="*/ 18 h 712"/>
                  <a:gd name="T76" fmla="*/ 324 w 1321"/>
                  <a:gd name="T77" fmla="*/ 10 h 712"/>
                  <a:gd name="T78" fmla="*/ 388 w 1321"/>
                  <a:gd name="T79" fmla="*/ 4 h 712"/>
                  <a:gd name="T80" fmla="*/ 453 w 1321"/>
                  <a:gd name="T81" fmla="*/ 4 h 712"/>
                  <a:gd name="T82" fmla="*/ 521 w 1321"/>
                  <a:gd name="T83" fmla="*/ 0 h 712"/>
                  <a:gd name="T84" fmla="*/ 521 w 1321"/>
                  <a:gd name="T85" fmla="*/ 0 h 712"/>
                  <a:gd name="T86" fmla="*/ 592 w 1321"/>
                  <a:gd name="T87" fmla="*/ 4 h 712"/>
                  <a:gd name="T88" fmla="*/ 661 w 1321"/>
                  <a:gd name="T89" fmla="*/ 4 h 712"/>
                  <a:gd name="T90" fmla="*/ 727 w 1321"/>
                  <a:gd name="T91" fmla="*/ 11 h 712"/>
                  <a:gd name="T92" fmla="*/ 789 w 1321"/>
                  <a:gd name="T93" fmla="*/ 20 h 712"/>
                  <a:gd name="T94" fmla="*/ 844 w 1321"/>
                  <a:gd name="T95" fmla="*/ 30 h 712"/>
                  <a:gd name="T96" fmla="*/ 896 w 1321"/>
                  <a:gd name="T97" fmla="*/ 43 h 712"/>
                  <a:gd name="T98" fmla="*/ 942 w 1321"/>
                  <a:gd name="T99" fmla="*/ 56 h 712"/>
                  <a:gd name="T100" fmla="*/ 982 w 1321"/>
                  <a:gd name="T101" fmla="*/ 72 h 712"/>
                  <a:gd name="T102" fmla="*/ 1014 w 1321"/>
                  <a:gd name="T103" fmla="*/ 89 h 712"/>
                  <a:gd name="T104" fmla="*/ 1014 w 1321"/>
                  <a:gd name="T105" fmla="*/ 8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592" name="Text Box 8"/>
            <p:cNvSpPr txBox="1">
              <a:spLocks noChangeArrowheads="1"/>
            </p:cNvSpPr>
            <p:nvPr/>
          </p:nvSpPr>
          <p:spPr bwMode="gray">
            <a:xfrm>
              <a:off x="1688" y="2016"/>
              <a:ext cx="50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alt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</p:grp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-1116013" y="1557338"/>
            <a:ext cx="842486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3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altLang="ru-RU" sz="2200" u="sng">
                <a:solidFill>
                  <a:schemeClr val="bg2"/>
                </a:solidFill>
              </a:rPr>
              <a:t>Оценивание – это механизм, обеспечивающий преподавателя информацией</a:t>
            </a:r>
            <a:r>
              <a:rPr lang="ru-RU" altLang="ru-RU" sz="2200">
                <a:solidFill>
                  <a:schemeClr val="bg2"/>
                </a:solidFill>
              </a:rPr>
              <a:t>, которая нужна ему, чтобы совершенствовать преподавание, находить наиболее эффективные методы обучения, а также мотивировать учеников более активно  включиться в свое учение. </a:t>
            </a:r>
          </a:p>
          <a:p>
            <a:pPr algn="r"/>
            <a:endParaRPr lang="en-US" altLang="ru-RU" sz="2200" b="1">
              <a:solidFill>
                <a:schemeClr val="bg2"/>
              </a:solidFill>
            </a:endParaRPr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gray">
          <a:xfrm>
            <a:off x="0" y="3357563"/>
            <a:ext cx="7740650" cy="1655762"/>
          </a:xfrm>
          <a:prstGeom prst="rect">
            <a:avLst/>
          </a:prstGeom>
          <a:gradFill rotWithShape="1">
            <a:gsLst>
              <a:gs pos="0">
                <a:srgbClr val="004B70">
                  <a:alpha val="79999"/>
                </a:srgbClr>
              </a:gs>
              <a:gs pos="100000">
                <a:srgbClr val="418AEB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grpSp>
        <p:nvGrpSpPr>
          <p:cNvPr id="5127" name="Group 11"/>
          <p:cNvGrpSpPr>
            <a:grpSpLocks/>
          </p:cNvGrpSpPr>
          <p:nvPr/>
        </p:nvGrpSpPr>
        <p:grpSpPr bwMode="auto">
          <a:xfrm>
            <a:off x="7019925" y="3357563"/>
            <a:ext cx="1620838" cy="1657350"/>
            <a:chOff x="3938" y="1968"/>
            <a:chExt cx="430" cy="437"/>
          </a:xfrm>
        </p:grpSpPr>
        <p:grpSp>
          <p:nvGrpSpPr>
            <p:cNvPr id="5135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5137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altLang="ru-RU"/>
              </a:p>
            </p:txBody>
          </p:sp>
          <p:sp>
            <p:nvSpPr>
              <p:cNvPr id="5138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14 w 1321"/>
                  <a:gd name="T1" fmla="*/ 89 h 712"/>
                  <a:gd name="T2" fmla="*/ 1027 w 1321"/>
                  <a:gd name="T3" fmla="*/ 98 h 712"/>
                  <a:gd name="T4" fmla="*/ 1030 w 1321"/>
                  <a:gd name="T5" fmla="*/ 106 h 712"/>
                  <a:gd name="T6" fmla="*/ 1025 w 1321"/>
                  <a:gd name="T7" fmla="*/ 114 h 712"/>
                  <a:gd name="T8" fmla="*/ 1012 w 1321"/>
                  <a:gd name="T9" fmla="*/ 120 h 712"/>
                  <a:gd name="T10" fmla="*/ 992 w 1321"/>
                  <a:gd name="T11" fmla="*/ 128 h 712"/>
                  <a:gd name="T12" fmla="*/ 966 w 1321"/>
                  <a:gd name="T13" fmla="*/ 134 h 712"/>
                  <a:gd name="T14" fmla="*/ 933 w 1321"/>
                  <a:gd name="T15" fmla="*/ 139 h 712"/>
                  <a:gd name="T16" fmla="*/ 895 w 1321"/>
                  <a:gd name="T17" fmla="*/ 144 h 712"/>
                  <a:gd name="T18" fmla="*/ 852 w 1321"/>
                  <a:gd name="T19" fmla="*/ 148 h 712"/>
                  <a:gd name="T20" fmla="*/ 804 w 1321"/>
                  <a:gd name="T21" fmla="*/ 151 h 712"/>
                  <a:gd name="T22" fmla="*/ 754 w 1321"/>
                  <a:gd name="T23" fmla="*/ 152 h 712"/>
                  <a:gd name="T24" fmla="*/ 699 w 1321"/>
                  <a:gd name="T25" fmla="*/ 156 h 712"/>
                  <a:gd name="T26" fmla="*/ 643 w 1321"/>
                  <a:gd name="T27" fmla="*/ 157 h 712"/>
                  <a:gd name="T28" fmla="*/ 621 w 1321"/>
                  <a:gd name="T29" fmla="*/ 158 h 712"/>
                  <a:gd name="T30" fmla="*/ 372 w 1321"/>
                  <a:gd name="T31" fmla="*/ 158 h 712"/>
                  <a:gd name="T32" fmla="*/ 368 w 1321"/>
                  <a:gd name="T33" fmla="*/ 158 h 712"/>
                  <a:gd name="T34" fmla="*/ 319 w 1321"/>
                  <a:gd name="T35" fmla="*/ 157 h 712"/>
                  <a:gd name="T36" fmla="*/ 272 w 1321"/>
                  <a:gd name="T37" fmla="*/ 156 h 712"/>
                  <a:gd name="T38" fmla="*/ 227 w 1321"/>
                  <a:gd name="T39" fmla="*/ 154 h 712"/>
                  <a:gd name="T40" fmla="*/ 183 w 1321"/>
                  <a:gd name="T41" fmla="*/ 151 h 712"/>
                  <a:gd name="T42" fmla="*/ 146 w 1321"/>
                  <a:gd name="T43" fmla="*/ 150 h 712"/>
                  <a:gd name="T44" fmla="*/ 112 w 1321"/>
                  <a:gd name="T45" fmla="*/ 146 h 712"/>
                  <a:gd name="T46" fmla="*/ 77 w 1321"/>
                  <a:gd name="T47" fmla="*/ 143 h 712"/>
                  <a:gd name="T48" fmla="*/ 54 w 1321"/>
                  <a:gd name="T49" fmla="*/ 140 h 712"/>
                  <a:gd name="T50" fmla="*/ 26 w 1321"/>
                  <a:gd name="T51" fmla="*/ 134 h 712"/>
                  <a:gd name="T52" fmla="*/ 18 w 1321"/>
                  <a:gd name="T53" fmla="*/ 129 h 712"/>
                  <a:gd name="T54" fmla="*/ 6 w 1321"/>
                  <a:gd name="T55" fmla="*/ 123 h 712"/>
                  <a:gd name="T56" fmla="*/ 0 w 1321"/>
                  <a:gd name="T57" fmla="*/ 116 h 712"/>
                  <a:gd name="T58" fmla="*/ 0 w 1321"/>
                  <a:gd name="T59" fmla="*/ 115 h 712"/>
                  <a:gd name="T60" fmla="*/ 4 w 1321"/>
                  <a:gd name="T61" fmla="*/ 106 h 712"/>
                  <a:gd name="T62" fmla="*/ 16 w 1321"/>
                  <a:gd name="T63" fmla="*/ 99 h 712"/>
                  <a:gd name="T64" fmla="*/ 38 w 1321"/>
                  <a:gd name="T65" fmla="*/ 82 h 712"/>
                  <a:gd name="T66" fmla="*/ 73 w 1321"/>
                  <a:gd name="T67" fmla="*/ 66 h 712"/>
                  <a:gd name="T68" fmla="*/ 116 w 1321"/>
                  <a:gd name="T69" fmla="*/ 53 h 712"/>
                  <a:gd name="T70" fmla="*/ 160 w 1321"/>
                  <a:gd name="T71" fmla="*/ 38 h 712"/>
                  <a:gd name="T72" fmla="*/ 211 w 1321"/>
                  <a:gd name="T73" fmla="*/ 27 h 712"/>
                  <a:gd name="T74" fmla="*/ 267 w 1321"/>
                  <a:gd name="T75" fmla="*/ 18 h 712"/>
                  <a:gd name="T76" fmla="*/ 324 w 1321"/>
                  <a:gd name="T77" fmla="*/ 10 h 712"/>
                  <a:gd name="T78" fmla="*/ 388 w 1321"/>
                  <a:gd name="T79" fmla="*/ 4 h 712"/>
                  <a:gd name="T80" fmla="*/ 453 w 1321"/>
                  <a:gd name="T81" fmla="*/ 4 h 712"/>
                  <a:gd name="T82" fmla="*/ 521 w 1321"/>
                  <a:gd name="T83" fmla="*/ 0 h 712"/>
                  <a:gd name="T84" fmla="*/ 521 w 1321"/>
                  <a:gd name="T85" fmla="*/ 0 h 712"/>
                  <a:gd name="T86" fmla="*/ 592 w 1321"/>
                  <a:gd name="T87" fmla="*/ 4 h 712"/>
                  <a:gd name="T88" fmla="*/ 661 w 1321"/>
                  <a:gd name="T89" fmla="*/ 4 h 712"/>
                  <a:gd name="T90" fmla="*/ 727 w 1321"/>
                  <a:gd name="T91" fmla="*/ 11 h 712"/>
                  <a:gd name="T92" fmla="*/ 789 w 1321"/>
                  <a:gd name="T93" fmla="*/ 20 h 712"/>
                  <a:gd name="T94" fmla="*/ 844 w 1321"/>
                  <a:gd name="T95" fmla="*/ 30 h 712"/>
                  <a:gd name="T96" fmla="*/ 896 w 1321"/>
                  <a:gd name="T97" fmla="*/ 43 h 712"/>
                  <a:gd name="T98" fmla="*/ 942 w 1321"/>
                  <a:gd name="T99" fmla="*/ 56 h 712"/>
                  <a:gd name="T100" fmla="*/ 982 w 1321"/>
                  <a:gd name="T101" fmla="*/ 72 h 712"/>
                  <a:gd name="T102" fmla="*/ 1014 w 1321"/>
                  <a:gd name="T103" fmla="*/ 89 h 712"/>
                  <a:gd name="T104" fmla="*/ 1014 w 1321"/>
                  <a:gd name="T105" fmla="*/ 8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599" name="Text Box 15"/>
            <p:cNvSpPr txBox="1">
              <a:spLocks noChangeArrowheads="1"/>
            </p:cNvSpPr>
            <p:nvPr/>
          </p:nvSpPr>
          <p:spPr bwMode="gray">
            <a:xfrm>
              <a:off x="4125" y="2028"/>
              <a:ext cx="48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alt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anose="020B0604030504040204" pitchFamily="34" charset="0"/>
              </a:endParaRPr>
            </a:p>
          </p:txBody>
        </p:sp>
      </p:grpSp>
      <p:sp>
        <p:nvSpPr>
          <p:cNvPr id="5128" name="Text Box 23"/>
          <p:cNvSpPr txBox="1">
            <a:spLocks noChangeArrowheads="1"/>
          </p:cNvSpPr>
          <p:nvPr/>
        </p:nvSpPr>
        <p:spPr bwMode="auto">
          <a:xfrm>
            <a:off x="3492500" y="42926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altLang="ru-RU" sz="1800" b="1">
              <a:solidFill>
                <a:srgbClr val="FFFFFF"/>
              </a:solidFill>
            </a:endParaRPr>
          </a:p>
        </p:txBody>
      </p:sp>
      <p:sp>
        <p:nvSpPr>
          <p:cNvPr id="5129" name="Rectangle 24"/>
          <p:cNvSpPr>
            <a:spLocks noChangeArrowheads="1"/>
          </p:cNvSpPr>
          <p:nvPr/>
        </p:nvSpPr>
        <p:spPr bwMode="gray">
          <a:xfrm>
            <a:off x="0" y="5229225"/>
            <a:ext cx="7056438" cy="1512888"/>
          </a:xfrm>
          <a:prstGeom prst="rect">
            <a:avLst/>
          </a:prstGeom>
          <a:gradFill rotWithShape="1">
            <a:gsLst>
              <a:gs pos="0">
                <a:srgbClr val="004B70">
                  <a:alpha val="79999"/>
                </a:srgbClr>
              </a:gs>
              <a:gs pos="100000">
                <a:srgbClr val="33AD8A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grpSp>
        <p:nvGrpSpPr>
          <p:cNvPr id="5130" name="Group 25"/>
          <p:cNvGrpSpPr>
            <a:grpSpLocks/>
          </p:cNvGrpSpPr>
          <p:nvPr/>
        </p:nvGrpSpPr>
        <p:grpSpPr bwMode="auto">
          <a:xfrm>
            <a:off x="6372225" y="5157788"/>
            <a:ext cx="1584325" cy="1584325"/>
            <a:chOff x="2016" y="1920"/>
            <a:chExt cx="1680" cy="1680"/>
          </a:xfrm>
        </p:grpSpPr>
        <p:sp>
          <p:nvSpPr>
            <p:cNvPr id="5133" name="Oval 2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0C323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5134" name="Freeform 2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014 w 1321"/>
                <a:gd name="T1" fmla="*/ 89 h 712"/>
                <a:gd name="T2" fmla="*/ 1027 w 1321"/>
                <a:gd name="T3" fmla="*/ 98 h 712"/>
                <a:gd name="T4" fmla="*/ 1030 w 1321"/>
                <a:gd name="T5" fmla="*/ 106 h 712"/>
                <a:gd name="T6" fmla="*/ 1025 w 1321"/>
                <a:gd name="T7" fmla="*/ 114 h 712"/>
                <a:gd name="T8" fmla="*/ 1012 w 1321"/>
                <a:gd name="T9" fmla="*/ 120 h 712"/>
                <a:gd name="T10" fmla="*/ 992 w 1321"/>
                <a:gd name="T11" fmla="*/ 128 h 712"/>
                <a:gd name="T12" fmla="*/ 966 w 1321"/>
                <a:gd name="T13" fmla="*/ 134 h 712"/>
                <a:gd name="T14" fmla="*/ 933 w 1321"/>
                <a:gd name="T15" fmla="*/ 139 h 712"/>
                <a:gd name="T16" fmla="*/ 895 w 1321"/>
                <a:gd name="T17" fmla="*/ 144 h 712"/>
                <a:gd name="T18" fmla="*/ 852 w 1321"/>
                <a:gd name="T19" fmla="*/ 148 h 712"/>
                <a:gd name="T20" fmla="*/ 804 w 1321"/>
                <a:gd name="T21" fmla="*/ 151 h 712"/>
                <a:gd name="T22" fmla="*/ 754 w 1321"/>
                <a:gd name="T23" fmla="*/ 152 h 712"/>
                <a:gd name="T24" fmla="*/ 699 w 1321"/>
                <a:gd name="T25" fmla="*/ 156 h 712"/>
                <a:gd name="T26" fmla="*/ 643 w 1321"/>
                <a:gd name="T27" fmla="*/ 157 h 712"/>
                <a:gd name="T28" fmla="*/ 621 w 1321"/>
                <a:gd name="T29" fmla="*/ 158 h 712"/>
                <a:gd name="T30" fmla="*/ 372 w 1321"/>
                <a:gd name="T31" fmla="*/ 158 h 712"/>
                <a:gd name="T32" fmla="*/ 368 w 1321"/>
                <a:gd name="T33" fmla="*/ 158 h 712"/>
                <a:gd name="T34" fmla="*/ 319 w 1321"/>
                <a:gd name="T35" fmla="*/ 157 h 712"/>
                <a:gd name="T36" fmla="*/ 272 w 1321"/>
                <a:gd name="T37" fmla="*/ 156 h 712"/>
                <a:gd name="T38" fmla="*/ 227 w 1321"/>
                <a:gd name="T39" fmla="*/ 154 h 712"/>
                <a:gd name="T40" fmla="*/ 183 w 1321"/>
                <a:gd name="T41" fmla="*/ 151 h 712"/>
                <a:gd name="T42" fmla="*/ 146 w 1321"/>
                <a:gd name="T43" fmla="*/ 150 h 712"/>
                <a:gd name="T44" fmla="*/ 112 w 1321"/>
                <a:gd name="T45" fmla="*/ 146 h 712"/>
                <a:gd name="T46" fmla="*/ 77 w 1321"/>
                <a:gd name="T47" fmla="*/ 143 h 712"/>
                <a:gd name="T48" fmla="*/ 54 w 1321"/>
                <a:gd name="T49" fmla="*/ 140 h 712"/>
                <a:gd name="T50" fmla="*/ 26 w 1321"/>
                <a:gd name="T51" fmla="*/ 134 h 712"/>
                <a:gd name="T52" fmla="*/ 18 w 1321"/>
                <a:gd name="T53" fmla="*/ 129 h 712"/>
                <a:gd name="T54" fmla="*/ 6 w 1321"/>
                <a:gd name="T55" fmla="*/ 123 h 712"/>
                <a:gd name="T56" fmla="*/ 0 w 1321"/>
                <a:gd name="T57" fmla="*/ 116 h 712"/>
                <a:gd name="T58" fmla="*/ 0 w 1321"/>
                <a:gd name="T59" fmla="*/ 115 h 712"/>
                <a:gd name="T60" fmla="*/ 4 w 1321"/>
                <a:gd name="T61" fmla="*/ 106 h 712"/>
                <a:gd name="T62" fmla="*/ 16 w 1321"/>
                <a:gd name="T63" fmla="*/ 99 h 712"/>
                <a:gd name="T64" fmla="*/ 38 w 1321"/>
                <a:gd name="T65" fmla="*/ 82 h 712"/>
                <a:gd name="T66" fmla="*/ 73 w 1321"/>
                <a:gd name="T67" fmla="*/ 66 h 712"/>
                <a:gd name="T68" fmla="*/ 116 w 1321"/>
                <a:gd name="T69" fmla="*/ 53 h 712"/>
                <a:gd name="T70" fmla="*/ 160 w 1321"/>
                <a:gd name="T71" fmla="*/ 38 h 712"/>
                <a:gd name="T72" fmla="*/ 211 w 1321"/>
                <a:gd name="T73" fmla="*/ 27 h 712"/>
                <a:gd name="T74" fmla="*/ 267 w 1321"/>
                <a:gd name="T75" fmla="*/ 18 h 712"/>
                <a:gd name="T76" fmla="*/ 324 w 1321"/>
                <a:gd name="T77" fmla="*/ 10 h 712"/>
                <a:gd name="T78" fmla="*/ 388 w 1321"/>
                <a:gd name="T79" fmla="*/ 4 h 712"/>
                <a:gd name="T80" fmla="*/ 453 w 1321"/>
                <a:gd name="T81" fmla="*/ 4 h 712"/>
                <a:gd name="T82" fmla="*/ 521 w 1321"/>
                <a:gd name="T83" fmla="*/ 0 h 712"/>
                <a:gd name="T84" fmla="*/ 521 w 1321"/>
                <a:gd name="T85" fmla="*/ 0 h 712"/>
                <a:gd name="T86" fmla="*/ 592 w 1321"/>
                <a:gd name="T87" fmla="*/ 4 h 712"/>
                <a:gd name="T88" fmla="*/ 661 w 1321"/>
                <a:gd name="T89" fmla="*/ 4 h 712"/>
                <a:gd name="T90" fmla="*/ 727 w 1321"/>
                <a:gd name="T91" fmla="*/ 11 h 712"/>
                <a:gd name="T92" fmla="*/ 789 w 1321"/>
                <a:gd name="T93" fmla="*/ 20 h 712"/>
                <a:gd name="T94" fmla="*/ 844 w 1321"/>
                <a:gd name="T95" fmla="*/ 30 h 712"/>
                <a:gd name="T96" fmla="*/ 896 w 1321"/>
                <a:gd name="T97" fmla="*/ 43 h 712"/>
                <a:gd name="T98" fmla="*/ 942 w 1321"/>
                <a:gd name="T99" fmla="*/ 56 h 712"/>
                <a:gd name="T100" fmla="*/ 982 w 1321"/>
                <a:gd name="T101" fmla="*/ 72 h 712"/>
                <a:gd name="T102" fmla="*/ 1014 w 1321"/>
                <a:gd name="T103" fmla="*/ 89 h 712"/>
                <a:gd name="T104" fmla="*/ 1014 w 1321"/>
                <a:gd name="T105" fmla="*/ 89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CCCC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1" name="Text Box 31"/>
          <p:cNvSpPr txBox="1">
            <a:spLocks noChangeArrowheads="1"/>
          </p:cNvSpPr>
          <p:nvPr/>
        </p:nvSpPr>
        <p:spPr bwMode="auto">
          <a:xfrm>
            <a:off x="250825" y="3357563"/>
            <a:ext cx="7488238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altLang="ru-RU" sz="2200" u="sng">
                <a:solidFill>
                  <a:schemeClr val="bg2"/>
                </a:solidFill>
              </a:rPr>
              <a:t>Оценивание – это обратная связь.</a:t>
            </a:r>
            <a:r>
              <a:rPr lang="ru-RU" altLang="ru-RU" sz="2200">
                <a:solidFill>
                  <a:schemeClr val="bg2"/>
                </a:solidFill>
              </a:rPr>
              <a:t> Оно дает информацию о том, чему ученики обучились и как учатся в данный момент, а также о том, в какой степени преподаватель реализовал поставленные учебные цели..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200">
              <a:solidFill>
                <a:schemeClr val="bg2"/>
              </a:solidFill>
            </a:endParaRPr>
          </a:p>
        </p:txBody>
      </p:sp>
      <p:sp>
        <p:nvSpPr>
          <p:cNvPr id="5132" name="Text Box 32"/>
          <p:cNvSpPr txBox="1">
            <a:spLocks noChangeArrowheads="1"/>
          </p:cNvSpPr>
          <p:nvPr/>
        </p:nvSpPr>
        <p:spPr bwMode="auto">
          <a:xfrm>
            <a:off x="323850" y="5300663"/>
            <a:ext cx="648017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altLang="ru-RU" sz="2200" u="sng">
                <a:solidFill>
                  <a:schemeClr val="bg2"/>
                </a:solidFill>
              </a:rPr>
              <a:t>Оценивание направляет учение</a:t>
            </a:r>
            <a:r>
              <a:rPr lang="ru-RU" altLang="ru-RU" sz="2200">
                <a:solidFill>
                  <a:schemeClr val="bg2"/>
                </a:solidFill>
              </a:rPr>
              <a:t>: выполнив задания, ученики узнают о том, какого уровня они достигли, пройдя тот или иной курс, и в каком направлении им нужно двигаться дальше.</a:t>
            </a:r>
            <a:r>
              <a:rPr lang="ru-RU" altLang="ru-RU" sz="1800"/>
              <a:t> </a:t>
            </a:r>
          </a:p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3"/>
          <p:cNvSpPr>
            <a:spLocks/>
          </p:cNvSpPr>
          <p:nvPr/>
        </p:nvSpPr>
        <p:spPr bwMode="gray">
          <a:xfrm>
            <a:off x="323850" y="5300663"/>
            <a:ext cx="1016000" cy="1155700"/>
          </a:xfrm>
          <a:custGeom>
            <a:avLst/>
            <a:gdLst>
              <a:gd name="T0" fmla="*/ 2147483647 w 1104"/>
              <a:gd name="T1" fmla="*/ 2147483647 h 1256"/>
              <a:gd name="T2" fmla="*/ 2147483647 w 1104"/>
              <a:gd name="T3" fmla="*/ 0 h 1256"/>
              <a:gd name="T4" fmla="*/ 0 w 1104"/>
              <a:gd name="T5" fmla="*/ 0 h 1256"/>
              <a:gd name="T6" fmla="*/ 0 w 1104"/>
              <a:gd name="T7" fmla="*/ 2147483647 h 1256"/>
              <a:gd name="T8" fmla="*/ 2147483647 w 1104"/>
              <a:gd name="T9" fmla="*/ 2147483647 h 1256"/>
              <a:gd name="T10" fmla="*/ 2147483647 w 1104"/>
              <a:gd name="T11" fmla="*/ 2147483647 h 1256"/>
              <a:gd name="T12" fmla="*/ 2147483647 w 1104"/>
              <a:gd name="T13" fmla="*/ 2147483647 h 1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04"/>
              <a:gd name="T22" fmla="*/ 0 h 1256"/>
              <a:gd name="T23" fmla="*/ 1104 w 1104"/>
              <a:gd name="T24" fmla="*/ 1256 h 12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91BF63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Freeform 4"/>
          <p:cNvSpPr>
            <a:spLocks/>
          </p:cNvSpPr>
          <p:nvPr/>
        </p:nvSpPr>
        <p:spPr bwMode="gray">
          <a:xfrm rot="10800000">
            <a:off x="3203575" y="2636838"/>
            <a:ext cx="1008063" cy="1300162"/>
          </a:xfrm>
          <a:custGeom>
            <a:avLst/>
            <a:gdLst>
              <a:gd name="T0" fmla="*/ 2147483647 w 1104"/>
              <a:gd name="T1" fmla="*/ 2147483647 h 1256"/>
              <a:gd name="T2" fmla="*/ 2147483647 w 1104"/>
              <a:gd name="T3" fmla="*/ 0 h 1256"/>
              <a:gd name="T4" fmla="*/ 0 w 1104"/>
              <a:gd name="T5" fmla="*/ 0 h 1256"/>
              <a:gd name="T6" fmla="*/ 0 w 1104"/>
              <a:gd name="T7" fmla="*/ 2147483647 h 1256"/>
              <a:gd name="T8" fmla="*/ 2147483647 w 1104"/>
              <a:gd name="T9" fmla="*/ 2147483647 h 1256"/>
              <a:gd name="T10" fmla="*/ 2147483647 w 1104"/>
              <a:gd name="T11" fmla="*/ 2147483647 h 1256"/>
              <a:gd name="T12" fmla="*/ 2147483647 w 1104"/>
              <a:gd name="T13" fmla="*/ 2147483647 h 1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04"/>
              <a:gd name="T22" fmla="*/ 0 h 1256"/>
              <a:gd name="T23" fmla="*/ 1104 w 1104"/>
              <a:gd name="T24" fmla="*/ 1256 h 12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91BF63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gray">
          <a:xfrm>
            <a:off x="395288" y="2708275"/>
            <a:ext cx="3743325" cy="365760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>
                  <a:alpha val="37000"/>
                </a:srgbClr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anchor="ctr"/>
          <a:lstStyle/>
          <a:p>
            <a:pPr algn="ctr">
              <a:defRPr/>
            </a:pPr>
            <a:r>
              <a:rPr lang="ru-RU" altLang="ko-KR" b="1">
                <a:latin typeface="Arial" panose="020B0604020202020204" pitchFamily="34" charset="0"/>
              </a:rPr>
              <a:t>оценка применяется для получения данных о текущем состоянии для определения ближайших шагов в направлении улучшения</a:t>
            </a:r>
            <a:r>
              <a:rPr lang="ru-RU" altLang="ko-KR">
                <a:latin typeface="Arial" panose="020B0604020202020204" pitchFamily="34" charset="0"/>
              </a:rPr>
              <a:t> </a:t>
            </a:r>
            <a:endParaRPr lang="en-US" altLang="ru-RU">
              <a:latin typeface="Arial" panose="020B0604020202020204" pitchFamily="34" charset="0"/>
            </a:endParaRPr>
          </a:p>
        </p:txBody>
      </p:sp>
      <p:sp>
        <p:nvSpPr>
          <p:cNvPr id="6151" name="Freeform 6"/>
          <p:cNvSpPr>
            <a:spLocks/>
          </p:cNvSpPr>
          <p:nvPr/>
        </p:nvSpPr>
        <p:spPr bwMode="gray">
          <a:xfrm>
            <a:off x="4643438" y="5229225"/>
            <a:ext cx="1016000" cy="1155700"/>
          </a:xfrm>
          <a:custGeom>
            <a:avLst/>
            <a:gdLst>
              <a:gd name="T0" fmla="*/ 2147483647 w 1104"/>
              <a:gd name="T1" fmla="*/ 2147483647 h 1256"/>
              <a:gd name="T2" fmla="*/ 2147483647 w 1104"/>
              <a:gd name="T3" fmla="*/ 0 h 1256"/>
              <a:gd name="T4" fmla="*/ 0 w 1104"/>
              <a:gd name="T5" fmla="*/ 0 h 1256"/>
              <a:gd name="T6" fmla="*/ 0 w 1104"/>
              <a:gd name="T7" fmla="*/ 2147483647 h 1256"/>
              <a:gd name="T8" fmla="*/ 2147483647 w 1104"/>
              <a:gd name="T9" fmla="*/ 2147483647 h 1256"/>
              <a:gd name="T10" fmla="*/ 2147483647 w 1104"/>
              <a:gd name="T11" fmla="*/ 2147483647 h 1256"/>
              <a:gd name="T12" fmla="*/ 2147483647 w 1104"/>
              <a:gd name="T13" fmla="*/ 2147483647 h 1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04"/>
              <a:gd name="T22" fmla="*/ 0 h 1256"/>
              <a:gd name="T23" fmla="*/ 1104 w 1104"/>
              <a:gd name="T24" fmla="*/ 1256 h 12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717EF5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Freeform 7"/>
          <p:cNvSpPr>
            <a:spLocks/>
          </p:cNvSpPr>
          <p:nvPr/>
        </p:nvSpPr>
        <p:spPr bwMode="gray">
          <a:xfrm rot="10800000">
            <a:off x="7451725" y="2636838"/>
            <a:ext cx="1016000" cy="1155700"/>
          </a:xfrm>
          <a:custGeom>
            <a:avLst/>
            <a:gdLst>
              <a:gd name="T0" fmla="*/ 2147483647 w 1104"/>
              <a:gd name="T1" fmla="*/ 2147483647 h 1256"/>
              <a:gd name="T2" fmla="*/ 2147483647 w 1104"/>
              <a:gd name="T3" fmla="*/ 0 h 1256"/>
              <a:gd name="T4" fmla="*/ 0 w 1104"/>
              <a:gd name="T5" fmla="*/ 0 h 1256"/>
              <a:gd name="T6" fmla="*/ 0 w 1104"/>
              <a:gd name="T7" fmla="*/ 2147483647 h 1256"/>
              <a:gd name="T8" fmla="*/ 2147483647 w 1104"/>
              <a:gd name="T9" fmla="*/ 2147483647 h 1256"/>
              <a:gd name="T10" fmla="*/ 2147483647 w 1104"/>
              <a:gd name="T11" fmla="*/ 2147483647 h 1256"/>
              <a:gd name="T12" fmla="*/ 2147483647 w 1104"/>
              <a:gd name="T13" fmla="*/ 2147483647 h 12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04"/>
              <a:gd name="T22" fmla="*/ 0 h 1256"/>
              <a:gd name="T23" fmla="*/ 1104 w 1104"/>
              <a:gd name="T24" fmla="*/ 1256 h 12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04" h="1256">
                <a:moveTo>
                  <a:pt x="88" y="1160"/>
                </a:moveTo>
                <a:lnTo>
                  <a:pt x="88" y="0"/>
                </a:lnTo>
                <a:lnTo>
                  <a:pt x="0" y="0"/>
                </a:lnTo>
                <a:lnTo>
                  <a:pt x="0" y="1256"/>
                </a:lnTo>
                <a:lnTo>
                  <a:pt x="1104" y="1256"/>
                </a:lnTo>
                <a:lnTo>
                  <a:pt x="1104" y="1160"/>
                </a:lnTo>
                <a:lnTo>
                  <a:pt x="88" y="1160"/>
                </a:lnTo>
                <a:close/>
              </a:path>
            </a:pathLst>
          </a:custGeom>
          <a:solidFill>
            <a:srgbClr val="717EF5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gray">
          <a:xfrm>
            <a:off x="4716463" y="2708275"/>
            <a:ext cx="3671887" cy="3584575"/>
          </a:xfrm>
          <a:prstGeom prst="rect">
            <a:avLst/>
          </a:prstGeom>
          <a:gradFill rotWithShape="1">
            <a:gsLst>
              <a:gs pos="0">
                <a:srgbClr val="717EF5">
                  <a:gamma/>
                  <a:shade val="46275"/>
                  <a:invGamma/>
                </a:srgbClr>
              </a:gs>
              <a:gs pos="50000">
                <a:srgbClr val="717EF5">
                  <a:alpha val="50000"/>
                </a:srgbClr>
              </a:gs>
              <a:gs pos="100000">
                <a:srgbClr val="717EF5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anchor="ctr"/>
          <a:lstStyle/>
          <a:p>
            <a:pPr algn="ctr">
              <a:defRPr/>
            </a:pPr>
            <a:r>
              <a:rPr lang="ru-RU" altLang="ko-KR" b="1" dirty="0">
                <a:latin typeface="Arial" panose="020B0604020202020204" pitchFamily="34" charset="0"/>
              </a:rPr>
              <a:t>оценка применяется для определения количества изученного материала за пройденный период </a:t>
            </a:r>
            <a:endParaRPr lang="en-US" altLang="ru-RU" b="1" dirty="0">
              <a:latin typeface="Arial" panose="020B0604020202020204" pitchFamily="34" charset="0"/>
            </a:endParaRPr>
          </a:p>
        </p:txBody>
      </p:sp>
      <p:sp>
        <p:nvSpPr>
          <p:cNvPr id="63497" name="AutoShape 9"/>
          <p:cNvSpPr>
            <a:spLocks noChangeArrowheads="1"/>
          </p:cNvSpPr>
          <p:nvPr/>
        </p:nvSpPr>
        <p:spPr bwMode="gray">
          <a:xfrm>
            <a:off x="323850" y="1773238"/>
            <a:ext cx="3816350" cy="5762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r>
              <a:rPr lang="ru-RU" altLang="ko-KR" sz="2000" b="1" i="1" dirty="0">
                <a:latin typeface="Arial" panose="020B0604020202020204" pitchFamily="34" charset="0"/>
              </a:rPr>
              <a:t>Формирующее оценивание</a:t>
            </a:r>
            <a:r>
              <a:rPr lang="ru-RU" altLang="ko-KR" sz="1800" dirty="0">
                <a:latin typeface="Arial" panose="020B0604020202020204" pitchFamily="34" charset="0"/>
              </a:rPr>
              <a:t> </a:t>
            </a:r>
            <a:endParaRPr lang="en-US" altLang="ru-RU" sz="1800" dirty="0">
              <a:latin typeface="Arial" panose="020B0604020202020204" pitchFamily="34" charset="0"/>
            </a:endParaRPr>
          </a:p>
        </p:txBody>
      </p:sp>
      <p:grpSp>
        <p:nvGrpSpPr>
          <p:cNvPr id="6157" name="Group 10"/>
          <p:cNvGrpSpPr>
            <a:grpSpLocks/>
          </p:cNvGrpSpPr>
          <p:nvPr/>
        </p:nvGrpSpPr>
        <p:grpSpPr bwMode="auto">
          <a:xfrm>
            <a:off x="0" y="1844675"/>
            <a:ext cx="381000" cy="381000"/>
            <a:chOff x="2078" y="1680"/>
            <a:chExt cx="1615" cy="1615"/>
          </a:xfrm>
        </p:grpSpPr>
        <p:sp>
          <p:nvSpPr>
            <p:cNvPr id="6167" name="Oval 1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6168" name="Oval 1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63501" name="Oval 1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170" name="Oval 1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63503" name="Oval 1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172" name="Oval 1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sp>
        <p:nvSpPr>
          <p:cNvPr id="6158" name="AutoShape 25"/>
          <p:cNvSpPr>
            <a:spLocks noChangeArrowheads="1"/>
          </p:cNvSpPr>
          <p:nvPr/>
        </p:nvSpPr>
        <p:spPr bwMode="gray">
          <a:xfrm>
            <a:off x="4932363" y="1773238"/>
            <a:ext cx="3455987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5F84DF"/>
              </a:gs>
            </a:gsLst>
            <a:lin ang="18900000" scaled="1"/>
          </a:gra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altLang="ko-KR" sz="2000" b="1" i="1"/>
              <a:t>Итоговое оценивание</a:t>
            </a:r>
            <a:r>
              <a:rPr lang="ru-RU" altLang="ko-KR" sz="1800"/>
              <a:t> </a:t>
            </a:r>
            <a:endParaRPr lang="en-US" altLang="ru-RU" sz="1800"/>
          </a:p>
        </p:txBody>
      </p:sp>
      <p:grpSp>
        <p:nvGrpSpPr>
          <p:cNvPr id="6159" name="Group 41"/>
          <p:cNvGrpSpPr>
            <a:grpSpLocks/>
          </p:cNvGrpSpPr>
          <p:nvPr/>
        </p:nvGrpSpPr>
        <p:grpSpPr bwMode="auto">
          <a:xfrm>
            <a:off x="4716463" y="1916113"/>
            <a:ext cx="381000" cy="381000"/>
            <a:chOff x="2078" y="1680"/>
            <a:chExt cx="1615" cy="1615"/>
          </a:xfrm>
        </p:grpSpPr>
        <p:sp>
          <p:nvSpPr>
            <p:cNvPr id="6161" name="Oval 4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6162" name="Oval 4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63532" name="Oval 4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164" name="Oval 4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63534" name="Oval 4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166" name="Oval 4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1" hangingPunct="1"/>
              <a:endParaRPr lang="ru-RU" altLang="ru-RU"/>
            </a:p>
          </p:txBody>
        </p:sp>
      </p:grpSp>
      <p:sp>
        <p:nvSpPr>
          <p:cNvPr id="6160" name="Text Box 48"/>
          <p:cNvSpPr txBox="1">
            <a:spLocks noChangeArrowheads="1"/>
          </p:cNvSpPr>
          <p:nvPr/>
        </p:nvSpPr>
        <p:spPr bwMode="auto">
          <a:xfrm>
            <a:off x="250825" y="188913"/>
            <a:ext cx="82089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tx2"/>
                </a:solidFill>
              </a:rPr>
              <a:t>Два подхода к использованию оценивания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Формирующее оценивание</a:t>
            </a:r>
            <a:endParaRPr lang="en-US" altLang="ru-RU" smtClean="0"/>
          </a:p>
        </p:txBody>
      </p:sp>
      <p:sp>
        <p:nvSpPr>
          <p:cNvPr id="54275" name="Freeform 3"/>
          <p:cNvSpPr>
            <a:spLocks/>
          </p:cNvSpPr>
          <p:nvPr/>
        </p:nvSpPr>
        <p:spPr bwMode="gray">
          <a:xfrm flipH="1" flipV="1">
            <a:off x="1403350" y="5373688"/>
            <a:ext cx="7607300" cy="1484312"/>
          </a:xfrm>
          <a:custGeom>
            <a:avLst/>
            <a:gdLst>
              <a:gd name="T0" fmla="*/ 3724 w 3796"/>
              <a:gd name="T1" fmla="*/ 288 h 816"/>
              <a:gd name="T2" fmla="*/ 1346 w 3796"/>
              <a:gd name="T3" fmla="*/ 290 h 816"/>
              <a:gd name="T4" fmla="*/ 1246 w 3796"/>
              <a:gd name="T5" fmla="*/ 258 h 816"/>
              <a:gd name="T6" fmla="*/ 1066 w 3796"/>
              <a:gd name="T7" fmla="*/ 79 h 816"/>
              <a:gd name="T8" fmla="*/ 923 w 3796"/>
              <a:gd name="T9" fmla="*/ 4 h 816"/>
              <a:gd name="T10" fmla="*/ 103 w 3796"/>
              <a:gd name="T11" fmla="*/ 4 h 816"/>
              <a:gd name="T12" fmla="*/ 2 w 3796"/>
              <a:gd name="T13" fmla="*/ 88 h 816"/>
              <a:gd name="T14" fmla="*/ 2 w 3796"/>
              <a:gd name="T15" fmla="*/ 729 h 816"/>
              <a:gd name="T16" fmla="*/ 103 w 3796"/>
              <a:gd name="T17" fmla="*/ 804 h 816"/>
              <a:gd name="T18" fmla="*/ 3688 w 3796"/>
              <a:gd name="T19" fmla="*/ 804 h 816"/>
              <a:gd name="T20" fmla="*/ 3790 w 3796"/>
              <a:gd name="T21" fmla="*/ 716 h 816"/>
              <a:gd name="T22" fmla="*/ 3790 w 3796"/>
              <a:gd name="T23" fmla="*/ 356 h 816"/>
              <a:gd name="T24" fmla="*/ 3724 w 3796"/>
              <a:gd name="T25" fmla="*/ 288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54276" name="Freeform 4"/>
          <p:cNvSpPr>
            <a:spLocks/>
          </p:cNvSpPr>
          <p:nvPr/>
        </p:nvSpPr>
        <p:spPr bwMode="gray">
          <a:xfrm>
            <a:off x="107950" y="1125538"/>
            <a:ext cx="7607300" cy="1439862"/>
          </a:xfrm>
          <a:custGeom>
            <a:avLst/>
            <a:gdLst>
              <a:gd name="T0" fmla="*/ 3724 w 3796"/>
              <a:gd name="T1" fmla="*/ 288 h 816"/>
              <a:gd name="T2" fmla="*/ 1346 w 3796"/>
              <a:gd name="T3" fmla="*/ 290 h 816"/>
              <a:gd name="T4" fmla="*/ 1246 w 3796"/>
              <a:gd name="T5" fmla="*/ 258 h 816"/>
              <a:gd name="T6" fmla="*/ 1066 w 3796"/>
              <a:gd name="T7" fmla="*/ 79 h 816"/>
              <a:gd name="T8" fmla="*/ 923 w 3796"/>
              <a:gd name="T9" fmla="*/ 4 h 816"/>
              <a:gd name="T10" fmla="*/ 103 w 3796"/>
              <a:gd name="T11" fmla="*/ 4 h 816"/>
              <a:gd name="T12" fmla="*/ 2 w 3796"/>
              <a:gd name="T13" fmla="*/ 88 h 816"/>
              <a:gd name="T14" fmla="*/ 2 w 3796"/>
              <a:gd name="T15" fmla="*/ 729 h 816"/>
              <a:gd name="T16" fmla="*/ 103 w 3796"/>
              <a:gd name="T17" fmla="*/ 804 h 816"/>
              <a:gd name="T18" fmla="*/ 3688 w 3796"/>
              <a:gd name="T19" fmla="*/ 804 h 816"/>
              <a:gd name="T20" fmla="*/ 3790 w 3796"/>
              <a:gd name="T21" fmla="*/ 716 h 816"/>
              <a:gd name="T22" fmla="*/ 3790 w 3796"/>
              <a:gd name="T23" fmla="*/ 356 h 816"/>
              <a:gd name="T24" fmla="*/ 3724 w 3796"/>
              <a:gd name="T25" fmla="*/ 288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/>
          </a:ex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7173" name="Text Box 30"/>
          <p:cNvSpPr txBox="1">
            <a:spLocks noChangeArrowheads="1"/>
          </p:cNvSpPr>
          <p:nvPr/>
        </p:nvSpPr>
        <p:spPr bwMode="auto">
          <a:xfrm>
            <a:off x="395288" y="2636838"/>
            <a:ext cx="83534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ko-KR" sz="2800" i="1"/>
              <a:t>процесс поиска и интерпретации данных, которые ученики и их учителя используют для того, чтобы решить, как далеко ученики уже продвинулись в своей учёбе,  куда им необходимо продвинуться и как сделать это наилучшим образом</a:t>
            </a:r>
            <a:r>
              <a:rPr lang="ru-RU" altLang="ko-KR"/>
              <a:t> </a:t>
            </a:r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Принципиальное отличие ФО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75" y="1571625"/>
            <a:ext cx="35718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Центрировано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 ученике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000375"/>
            <a:ext cx="35718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Направляется 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учителем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5143500" y="1571625"/>
            <a:ext cx="3571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</a:rPr>
              <a:t>Разносторонне результативно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4857750"/>
            <a:ext cx="35718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Формирует учебный процесс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4071938" y="5429250"/>
            <a:ext cx="400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Определено контекстом</a:t>
            </a:r>
          </a:p>
        </p:txBody>
      </p:sp>
      <p:sp>
        <p:nvSpPr>
          <p:cNvPr id="8200" name="TextBox 8"/>
          <p:cNvSpPr txBox="1">
            <a:spLocks noChangeArrowheads="1"/>
          </p:cNvSpPr>
          <p:nvPr/>
        </p:nvSpPr>
        <p:spPr bwMode="auto">
          <a:xfrm>
            <a:off x="6357938" y="3071813"/>
            <a:ext cx="228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Непрерывно</a:t>
            </a:r>
          </a:p>
        </p:txBody>
      </p:sp>
      <p:sp>
        <p:nvSpPr>
          <p:cNvPr id="8201" name="TextBox 9"/>
          <p:cNvSpPr txBox="1">
            <a:spLocks noChangeArrowheads="1"/>
          </p:cNvSpPr>
          <p:nvPr/>
        </p:nvSpPr>
        <p:spPr bwMode="auto">
          <a:xfrm>
            <a:off x="5786438" y="3929063"/>
            <a:ext cx="3571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3399"/>
                </a:solidFill>
              </a:rPr>
              <a:t>Коренится </a:t>
            </a:r>
            <a:br>
              <a:rPr lang="ru-RU" b="1">
                <a:solidFill>
                  <a:srgbClr val="FF3399"/>
                </a:solidFill>
              </a:rPr>
            </a:br>
            <a:r>
              <a:rPr lang="ru-RU" b="1">
                <a:solidFill>
                  <a:srgbClr val="FF3399"/>
                </a:solidFill>
              </a:rPr>
              <a:t>в качественном преподавании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71813" y="2357438"/>
            <a:ext cx="3000375" cy="2643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357563" y="2786063"/>
            <a:ext cx="257175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Своевременно!</a:t>
            </a:r>
            <a:b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Как материал для корректировки программы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3464719" y="2107407"/>
            <a:ext cx="285750" cy="21431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5429250" y="2214563"/>
            <a:ext cx="285750" cy="2857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6215063" y="3500438"/>
            <a:ext cx="428625" cy="7143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6000750" y="4429125"/>
            <a:ext cx="428625" cy="21431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V="1">
            <a:off x="4714876" y="5143500"/>
            <a:ext cx="500062" cy="7143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786063" y="4643438"/>
            <a:ext cx="428625" cy="28575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00313" y="3643313"/>
            <a:ext cx="428625" cy="158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1" name="TextBox 26"/>
          <p:cNvSpPr txBox="1">
            <a:spLocks noChangeArrowheads="1"/>
          </p:cNvSpPr>
          <p:nvPr/>
        </p:nvSpPr>
        <p:spPr bwMode="auto">
          <a:xfrm>
            <a:off x="428625" y="6211888"/>
            <a:ext cx="6643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Цель: создание </a:t>
            </a:r>
            <a:r>
              <a:rPr lang="ru-RU" u="sng"/>
              <a:t>ранней</a:t>
            </a:r>
            <a:r>
              <a:rPr lang="ru-RU"/>
              <a:t> обратной связи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746125"/>
          </a:xfrm>
        </p:spPr>
        <p:txBody>
          <a:bodyPr/>
          <a:lstStyle/>
          <a:p>
            <a:r>
              <a:rPr lang="ru-RU" sz="2800" smtClean="0"/>
              <a:t>Условия включения формирующего оценивания в учебный процесс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mtClean="0"/>
              <a:t>определённая организация учебного процесса;</a:t>
            </a:r>
          </a:p>
          <a:p>
            <a:pPr marL="514350" indent="-514350">
              <a:buFontTx/>
              <a:buAutoNum type="arabicPeriod"/>
            </a:pPr>
            <a:r>
              <a:rPr lang="ru-RU" smtClean="0"/>
              <a:t>использование результатов оценивания;</a:t>
            </a:r>
          </a:p>
          <a:p>
            <a:pPr marL="514350" indent="-514350">
              <a:buFontTx/>
              <a:buAutoNum type="arabicPeriod"/>
            </a:pPr>
            <a:r>
              <a:rPr lang="ru-RU" smtClean="0"/>
              <a:t>осознание понимания учителем своей роли в отношениях с учениками, своего  личного педагогического стиля.</a:t>
            </a:r>
          </a:p>
        </p:txBody>
      </p:sp>
      <p:sp>
        <p:nvSpPr>
          <p:cNvPr id="9220" name="Нижний колонтитул 3"/>
          <p:cNvSpPr>
            <a:spLocks noGrp="1"/>
          </p:cNvSpPr>
          <p:nvPr>
            <p:ph type="ftr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ru-RU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36"/>
          <p:cNvGrpSpPr>
            <a:grpSpLocks/>
          </p:cNvGrpSpPr>
          <p:nvPr/>
        </p:nvGrpSpPr>
        <p:grpSpPr bwMode="auto">
          <a:xfrm>
            <a:off x="468313" y="1484313"/>
            <a:ext cx="8424862" cy="936625"/>
            <a:chOff x="720" y="1392"/>
            <a:chExt cx="4058" cy="480"/>
          </a:xfrm>
        </p:grpSpPr>
        <p:sp>
          <p:nvSpPr>
            <p:cNvPr id="6181" name="AutoShape 37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0270" name="Group 3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83" name="AutoShape 39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84" name="AutoShape 40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8326438" cy="746125"/>
          </a:xfrm>
        </p:spPr>
        <p:txBody>
          <a:bodyPr/>
          <a:lstStyle/>
          <a:p>
            <a:pPr algn="ctr" eaLnBrk="1" hangingPunct="1"/>
            <a:r>
              <a:rPr lang="ru-RU" altLang="ko-KR" sz="3200" smtClean="0"/>
              <a:t>Модель «Дорожная карта» </a:t>
            </a:r>
            <a:endParaRPr lang="en-US" altLang="ru-RU" sz="3200" smtClean="0"/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468313" y="2492375"/>
            <a:ext cx="8497887" cy="1079500"/>
            <a:chOff x="720" y="1392"/>
            <a:chExt cx="4058" cy="480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0266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0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51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245" name="Group 8"/>
          <p:cNvGrpSpPr>
            <a:grpSpLocks/>
          </p:cNvGrpSpPr>
          <p:nvPr/>
        </p:nvGrpSpPr>
        <p:grpSpPr bwMode="auto">
          <a:xfrm>
            <a:off x="468313" y="3644900"/>
            <a:ext cx="8496300" cy="792163"/>
            <a:chOff x="720" y="1392"/>
            <a:chExt cx="4058" cy="480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026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5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56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246" name="Group 13"/>
          <p:cNvGrpSpPr>
            <a:grpSpLocks/>
          </p:cNvGrpSpPr>
          <p:nvPr/>
        </p:nvGrpSpPr>
        <p:grpSpPr bwMode="auto">
          <a:xfrm>
            <a:off x="395288" y="4581525"/>
            <a:ext cx="8569325" cy="1008063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10258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247" name="Group 18"/>
          <p:cNvGrpSpPr>
            <a:grpSpLocks/>
          </p:cNvGrpSpPr>
          <p:nvPr/>
        </p:nvGrpSpPr>
        <p:grpSpPr bwMode="auto">
          <a:xfrm>
            <a:off x="395288" y="5661025"/>
            <a:ext cx="8569325" cy="936625"/>
            <a:chOff x="720" y="1392"/>
            <a:chExt cx="4058" cy="480"/>
          </a:xfrm>
        </p:grpSpPr>
        <p:sp>
          <p:nvSpPr>
            <p:cNvPr id="6163" name="AutoShape 1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10254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5" name="AutoShape 21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166" name="AutoShape 2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323850" y="5670550"/>
            <a:ext cx="8820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/>
              <a:t>провести оценивание и установить, достигнуты ли измеряемые учебные результаты</a:t>
            </a:r>
            <a:endParaRPr lang="ru-RU" altLang="ru-RU"/>
          </a:p>
        </p:txBody>
      </p:sp>
      <p:sp>
        <p:nvSpPr>
          <p:cNvPr id="10249" name="Прямоугольник 32"/>
          <p:cNvSpPr>
            <a:spLocks noChangeArrowheads="1"/>
          </p:cNvSpPr>
          <p:nvPr/>
        </p:nvSpPr>
        <p:spPr bwMode="auto">
          <a:xfrm>
            <a:off x="642938" y="1714500"/>
            <a:ext cx="8215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перевести цели в измеряемые учебные результаты</a:t>
            </a:r>
          </a:p>
        </p:txBody>
      </p:sp>
      <p:sp>
        <p:nvSpPr>
          <p:cNvPr id="10250" name="Прямоугольник 33"/>
          <p:cNvSpPr>
            <a:spLocks noChangeArrowheads="1"/>
          </p:cNvSpPr>
          <p:nvPr/>
        </p:nvSpPr>
        <p:spPr bwMode="auto">
          <a:xfrm>
            <a:off x="714375" y="2786063"/>
            <a:ext cx="8429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определить необходимый для них уровень достижений</a:t>
            </a:r>
          </a:p>
        </p:txBody>
      </p:sp>
      <p:sp>
        <p:nvSpPr>
          <p:cNvPr id="10251" name="Прямоугольник 34"/>
          <p:cNvSpPr>
            <a:spLocks noChangeArrowheads="1"/>
          </p:cNvSpPr>
          <p:nvPr/>
        </p:nvSpPr>
        <p:spPr bwMode="auto">
          <a:xfrm>
            <a:off x="1143000" y="3786188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отобрать и содержание, и техники оценивания</a:t>
            </a:r>
          </a:p>
        </p:txBody>
      </p:sp>
      <p:sp>
        <p:nvSpPr>
          <p:cNvPr id="10252" name="Прямоугольник 35"/>
          <p:cNvSpPr>
            <a:spLocks noChangeArrowheads="1"/>
          </p:cNvSpPr>
          <p:nvPr/>
        </p:nvSpPr>
        <p:spPr bwMode="auto">
          <a:xfrm>
            <a:off x="2000250" y="4643438"/>
            <a:ext cx="6215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выбрать и реализовать соответствующие </a:t>
            </a:r>
          </a:p>
          <a:p>
            <a:pPr algn="ctr"/>
            <a:r>
              <a:rPr lang="ru-RU"/>
              <a:t>методы обучения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3" y="142875"/>
            <a:ext cx="74676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E6A502"/>
                </a:solidFill>
              </a:rPr>
              <a:t>Формирующее оценивание позволяет </a:t>
            </a:r>
            <a:r>
              <a:rPr lang="ru-RU" u="sng" dirty="0" smtClean="0">
                <a:solidFill>
                  <a:srgbClr val="E6A502"/>
                </a:solidFill>
              </a:rPr>
              <a:t>учителю</a:t>
            </a:r>
            <a:r>
              <a:rPr lang="ru-RU" dirty="0" smtClean="0">
                <a:solidFill>
                  <a:srgbClr val="E6A502"/>
                </a:solidFill>
              </a:rPr>
              <a:t>:</a:t>
            </a:r>
            <a:endParaRPr lang="ru-RU" dirty="0">
              <a:solidFill>
                <a:srgbClr val="E6A502"/>
              </a:solidFill>
            </a:endParaRPr>
          </a:p>
        </p:txBody>
      </p:sp>
      <p:sp>
        <p:nvSpPr>
          <p:cNvPr id="24579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четко сформулировать образовательный результат, подлежащий формированию и оценке в каждом конкретном случае, и организовать в соответствии с этим свою работу;</a:t>
            </a:r>
          </a:p>
          <a:p>
            <a:pPr eaLnBrk="1" hangingPunct="1">
              <a:buClr>
                <a:schemeClr val="tx2">
                  <a:lumMod val="20000"/>
                  <a:lumOff val="80000"/>
                </a:schemeClr>
              </a:buClr>
              <a:buFont typeface="Wingdings" charset="2"/>
              <a:buChar char="l"/>
              <a:defRPr/>
            </a:pPr>
            <a:r>
              <a:rPr lang="ru-RU" dirty="0" smtClean="0"/>
              <a:t> сделать учащегося субъектом образовательной и оценочной деятельности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7TGp_Child_light_ani">
  <a:themeElements>
    <a:clrScheme name="597TGp_Child_light_ani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597TGp_Child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597TGp_Child_light_ani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7TGp_Child_light_ani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7TGp_Child_light_ani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597TGp_Child_light_ani</Template>
  <TotalTime>1684</TotalTime>
  <Words>601</Words>
  <Application>Microsoft Office PowerPoint</Application>
  <PresentationFormat>Экран (4:3)</PresentationFormat>
  <Paragraphs>96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597TGp_Child_light_ani</vt:lpstr>
      <vt:lpstr>Формирующее оценивание:  приёмы и возможности использования на современном уроке</vt:lpstr>
      <vt:lpstr>Ученик должен уметь:</vt:lpstr>
      <vt:lpstr>Формирующее оценивание –  это «оценивание для обучения»</vt:lpstr>
      <vt:lpstr>Слайд 4</vt:lpstr>
      <vt:lpstr>Формирующее оценивание</vt:lpstr>
      <vt:lpstr>Принципиальное отличие ФО</vt:lpstr>
      <vt:lpstr>Условия включения формирующего оценивания в учебный процесс  </vt:lpstr>
      <vt:lpstr>Модель «Дорожная карта» </vt:lpstr>
      <vt:lpstr>Формирующее оценивание позволяет учителю:</vt:lpstr>
      <vt:lpstr>Формирующее оценивание для обучающихся</vt:lpstr>
      <vt:lpstr>Этапы введения техник </vt:lpstr>
      <vt:lpstr>Слайд 12</vt:lpstr>
      <vt:lpstr>Техники формирующего оценивания</vt:lpstr>
      <vt:lpstr>Ошибки при переходе к ФО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Aelita</dc:creator>
  <cp:lastModifiedBy>lena</cp:lastModifiedBy>
  <cp:revision>91</cp:revision>
  <dcterms:created xsi:type="dcterms:W3CDTF">2014-03-17T20:44:27Z</dcterms:created>
  <dcterms:modified xsi:type="dcterms:W3CDTF">2025-11-24T20:05:28Z</dcterms:modified>
</cp:coreProperties>
</file>